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78" r:id="rId2"/>
    <p:sldId id="579" r:id="rId3"/>
    <p:sldId id="583" r:id="rId4"/>
    <p:sldId id="600" r:id="rId5"/>
    <p:sldId id="581" r:id="rId6"/>
    <p:sldId id="599" r:id="rId7"/>
    <p:sldId id="316" r:id="rId8"/>
    <p:sldId id="584" r:id="rId9"/>
    <p:sldId id="585" r:id="rId10"/>
    <p:sldId id="587" r:id="rId11"/>
    <p:sldId id="595" r:id="rId12"/>
    <p:sldId id="596" r:id="rId13"/>
    <p:sldId id="597" r:id="rId14"/>
    <p:sldId id="59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607"/>
  </p:normalViewPr>
  <p:slideViewPr>
    <p:cSldViewPr snapToGrid="0" snapToObjects="1">
      <p:cViewPr varScale="1">
        <p:scale>
          <a:sx n="68" d="100"/>
          <a:sy n="68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5200-1763-AC49-9705-BD4B8AADC682}" type="datetimeFigureOut">
              <a:rPr lang="en-US" smtClean="0"/>
              <a:t>2/19/2019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93E4-C1F9-EC48-8221-712DB8E5B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7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FADCD1-C388-4854-A1F6-EF3A88B64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209" y="4983230"/>
            <a:ext cx="1199880" cy="119118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42BDCC-9795-44A5-972A-5BCBC35465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509" y="4313600"/>
            <a:ext cx="1153580" cy="57124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98DD22A-67B7-4C4A-8A40-3F3378E5C5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23" y="978472"/>
            <a:ext cx="1416552" cy="76493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318FE9B-BF5A-45CE-BDE9-87E99D5327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721" y="3649585"/>
            <a:ext cx="1199880" cy="36850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2E9E8B7-3CD8-468F-966A-D83ED5A035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173" y="292078"/>
            <a:ext cx="1384940" cy="61920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741152F-2F32-4A2E-BA07-A12183F6EA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174" y="1848562"/>
            <a:ext cx="1416552" cy="4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9C4F-EB9A-5841-8CCF-D03AA6B811FA}" type="datetimeFigureOut">
              <a:rPr lang="sv-SE" smtClean="0"/>
              <a:t>2019-02-19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F6D5-1E18-904B-997C-06C1BF3E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nsesmartregion.se/blog/2017/08/23/chatta-med-johanna-i-parken/" TargetMode="External"/><Relationship Id="rId2" Type="http://schemas.openxmlformats.org/officeDocument/2006/relationships/hyperlink" Target="http://en.sensesmartregion.se/blog/2017/08/23/chat-with-johanna-i-parken-or-other-sights-in-skellefte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en.sensesmartregion.se/blog/2017/08/23/chat-with-johanna-i-parken-or-other-sights-in-skellefte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sensesmartregion.se/blog/2017/08/23/chat-with-johanna-i-parken-or-other-sights-in-skellefte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openclipart.org/detail/255167/cloud-securit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ttoict.blogspot.com/2015/12/2016-sfida-sicurezza-per-linternet-of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://thenexttech.startupitalia.eu/59692-20170128-lintelligenza-artificiale-quello-sara-giornalismo-domani-le-infinite-versioni-un-articolo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5877308-2025-4647-9170-59B6F2BC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74" y="1776618"/>
            <a:ext cx="9599360" cy="163838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D2536D9-7E2E-4FC9-A25D-93B8E8CFC68C}"/>
              </a:ext>
            </a:extLst>
          </p:cNvPr>
          <p:cNvSpPr/>
          <p:nvPr/>
        </p:nvSpPr>
        <p:spPr>
          <a:xfrm>
            <a:off x="2364073" y="3760240"/>
            <a:ext cx="9599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cap="all" dirty="0">
                <a:solidFill>
                  <a:srgbClr val="3A3A3A"/>
                </a:solidFill>
                <a:latin typeface="Roboto Condensed"/>
              </a:rPr>
              <a:t>AI-frukost – Kort och konkret om Artificiell Intelligens här och nu</a:t>
            </a:r>
          </a:p>
          <a:p>
            <a:endParaRPr lang="sv-SE" sz="2400" b="1" cap="all" dirty="0">
              <a:solidFill>
                <a:srgbClr val="3A3A3A"/>
              </a:solidFill>
              <a:latin typeface="Roboto Condensed"/>
            </a:endParaRPr>
          </a:p>
          <a:p>
            <a:r>
              <a:rPr lang="en-US" sz="2400" b="1" cap="all" dirty="0">
                <a:solidFill>
                  <a:srgbClr val="3A3A3A"/>
                </a:solidFill>
                <a:latin typeface="Roboto Condensed"/>
              </a:rPr>
              <a:t>AI breakfast – short and comprehensible about AI here and now</a:t>
            </a:r>
            <a:endParaRPr lang="sv-SE" sz="2400" b="1" cap="all" dirty="0">
              <a:solidFill>
                <a:srgbClr val="3A3A3A"/>
              </a:solidFill>
              <a:latin typeface="Roboto Condensed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18460BB-E2BF-4C3B-BB48-76DC69FE3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21" y="3649585"/>
            <a:ext cx="1199880" cy="36850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FD8870E-08B8-4B2B-AB6A-A2F6A003B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3" y="299935"/>
            <a:ext cx="1384940" cy="619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715108" y="78006"/>
            <a:ext cx="1076178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44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Chatting with </a:t>
            </a:r>
            <a:r>
              <a:rPr lang="sv-SE" sz="44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dead</a:t>
            </a:r>
            <a:r>
              <a:rPr lang="sv-SE" sz="44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sv-SE" sz="44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objects</a:t>
            </a:r>
            <a:endParaRPr lang="sv-SE" sz="44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" name="Underrubrik 2">
            <a:hlinkClick r:id="rId2"/>
          </p:cNvPr>
          <p:cNvSpPr txBox="1">
            <a:spLocks/>
          </p:cNvSpPr>
          <p:nvPr/>
        </p:nvSpPr>
        <p:spPr bwMode="auto">
          <a:xfrm>
            <a:off x="2115774" y="2537926"/>
            <a:ext cx="5880561" cy="37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v-SE" sz="2400" dirty="0"/>
              <a:t>For </a:t>
            </a:r>
            <a:r>
              <a:rPr lang="sv-SE" sz="2400" dirty="0" err="1"/>
              <a:t>instance</a:t>
            </a:r>
            <a:r>
              <a:rPr lang="sv-SE" sz="2400" dirty="0"/>
              <a:t> </a:t>
            </a:r>
            <a:r>
              <a:rPr lang="sv-SE" sz="2400" dirty="0" err="1"/>
              <a:t>chat</a:t>
            </a:r>
            <a:r>
              <a:rPr lang="sv-SE" sz="2400" dirty="0"/>
              <a:t> with ”</a:t>
            </a:r>
            <a:r>
              <a:rPr lang="sv-SE" sz="2400" dirty="0">
                <a:hlinkClick r:id="rId3"/>
              </a:rPr>
              <a:t>Johanna i parken</a:t>
            </a:r>
            <a:r>
              <a:rPr lang="sv-SE" sz="2400" dirty="0"/>
              <a:t>”</a:t>
            </a:r>
          </a:p>
          <a:p>
            <a:pPr marL="0" lvl="0" indent="0">
              <a:buNone/>
            </a:pPr>
            <a:endParaRPr lang="sv-SE" sz="2400" dirty="0"/>
          </a:p>
          <a:p>
            <a:pPr marL="0" lvl="0" indent="0">
              <a:buNone/>
            </a:pPr>
            <a:r>
              <a:rPr lang="sv-SE" sz="2400" dirty="0"/>
              <a:t>An AI </a:t>
            </a:r>
            <a:r>
              <a:rPr lang="sv-SE" sz="2400" dirty="0" err="1"/>
              <a:t>chat</a:t>
            </a:r>
            <a:r>
              <a:rPr lang="sv-SE" sz="2400" dirty="0"/>
              <a:t> bot </a:t>
            </a:r>
            <a:r>
              <a:rPr lang="sv-SE" sz="2400" dirty="0" err="1"/>
              <a:t>interpretes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dirty="0" err="1"/>
              <a:t>question</a:t>
            </a:r>
            <a:r>
              <a:rPr lang="sv-SE" sz="2400" dirty="0"/>
              <a:t> and </a:t>
            </a:r>
            <a:r>
              <a:rPr lang="sv-SE" sz="2400" dirty="0" err="1"/>
              <a:t>chooses</a:t>
            </a:r>
            <a:r>
              <a:rPr lang="sv-SE" sz="2400" dirty="0"/>
              <a:t> </a:t>
            </a:r>
            <a:r>
              <a:rPr lang="sv-SE" sz="2400" dirty="0" err="1"/>
              <a:t>among</a:t>
            </a:r>
            <a:r>
              <a:rPr lang="sv-SE" sz="2400" dirty="0"/>
              <a:t> </a:t>
            </a:r>
            <a:r>
              <a:rPr lang="sv-SE" sz="2400" dirty="0" err="1"/>
              <a:t>predefined</a:t>
            </a:r>
            <a:r>
              <a:rPr lang="sv-SE" sz="2400" dirty="0"/>
              <a:t> </a:t>
            </a:r>
            <a:r>
              <a:rPr lang="sv-SE" sz="2400" dirty="0" err="1"/>
              <a:t>humurous</a:t>
            </a:r>
            <a:r>
              <a:rPr lang="sv-SE" sz="2400" dirty="0"/>
              <a:t> </a:t>
            </a:r>
            <a:r>
              <a:rPr lang="sv-SE" sz="2400" dirty="0" err="1"/>
              <a:t>answers</a:t>
            </a:r>
            <a:r>
              <a:rPr lang="sv-SE" sz="2400" dirty="0"/>
              <a:t>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DD4648-CFA9-4038-860D-78370072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486" y="2461804"/>
            <a:ext cx="2975596" cy="2354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"/>
    </mc:Choice>
    <mc:Fallback xmlns="">
      <p:transition spd="slow" advTm="105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715108" y="78006"/>
            <a:ext cx="1076178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44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Elderly</a:t>
            </a:r>
            <a:r>
              <a:rPr lang="sv-SE" sz="44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sv-SE" sz="44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care</a:t>
            </a:r>
            <a:endParaRPr lang="sv-SE" sz="44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" name="Underrubrik 2">
            <a:hlinkClick r:id="rId2"/>
          </p:cNvPr>
          <p:cNvSpPr txBox="1">
            <a:spLocks/>
          </p:cNvSpPr>
          <p:nvPr/>
        </p:nvSpPr>
        <p:spPr bwMode="auto">
          <a:xfrm>
            <a:off x="2115774" y="1632857"/>
            <a:ext cx="5880561" cy="37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v-SE" sz="2400" dirty="0" err="1"/>
              <a:t>Together</a:t>
            </a:r>
            <a:r>
              <a:rPr lang="sv-SE" sz="2400" dirty="0"/>
              <a:t> with the IVo </a:t>
            </a:r>
            <a:r>
              <a:rPr lang="sv-SE" sz="2400" dirty="0" err="1"/>
              <a:t>project</a:t>
            </a:r>
            <a:r>
              <a:rPr lang="sv-SE" sz="2400" dirty="0"/>
              <a:t>, (</a:t>
            </a:r>
            <a:r>
              <a:rPr lang="sv-SE" sz="2400" dirty="0" err="1"/>
              <a:t>run</a:t>
            </a:r>
            <a:r>
              <a:rPr lang="sv-SE" sz="2400" dirty="0"/>
              <a:t> by Skellefteå </a:t>
            </a:r>
            <a:r>
              <a:rPr lang="sv-SE" sz="2400" dirty="0" err="1"/>
              <a:t>municipality</a:t>
            </a:r>
            <a:r>
              <a:rPr lang="sv-SE" sz="2400" dirty="0"/>
              <a:t>), we </a:t>
            </a:r>
            <a:r>
              <a:rPr lang="sv-SE" sz="2400" dirty="0" err="1"/>
              <a:t>equipped</a:t>
            </a:r>
            <a:r>
              <a:rPr lang="sv-SE" sz="2400" dirty="0"/>
              <a:t> a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homes</a:t>
            </a:r>
            <a:r>
              <a:rPr lang="sv-SE" sz="2400" dirty="0"/>
              <a:t> with sensors, (doors, motion, television set, </a:t>
            </a:r>
            <a:r>
              <a:rPr lang="sv-SE" sz="2400" dirty="0" err="1"/>
              <a:t>coffey</a:t>
            </a:r>
            <a:r>
              <a:rPr lang="sv-SE" sz="2400" dirty="0"/>
              <a:t> </a:t>
            </a:r>
            <a:r>
              <a:rPr lang="sv-SE" sz="2400" dirty="0" err="1"/>
              <a:t>machine</a:t>
            </a:r>
            <a:r>
              <a:rPr lang="sv-SE" sz="2400" dirty="0"/>
              <a:t>, bed </a:t>
            </a:r>
            <a:r>
              <a:rPr lang="sv-SE" sz="2400" dirty="0" err="1"/>
              <a:t>lamp</a:t>
            </a:r>
            <a:r>
              <a:rPr lang="sv-SE" sz="2400" dirty="0"/>
              <a:t> and </a:t>
            </a:r>
            <a:r>
              <a:rPr lang="sv-SE" sz="2400" dirty="0" err="1"/>
              <a:t>water</a:t>
            </a:r>
            <a:r>
              <a:rPr lang="sv-SE" sz="2400" dirty="0"/>
              <a:t> </a:t>
            </a:r>
            <a:r>
              <a:rPr lang="sv-SE" sz="2400" dirty="0" err="1"/>
              <a:t>consumption</a:t>
            </a:r>
            <a:r>
              <a:rPr lang="sv-SE" sz="2400" dirty="0"/>
              <a:t>).</a:t>
            </a:r>
          </a:p>
          <a:p>
            <a:pPr marL="0" lvl="0" indent="0">
              <a:buNone/>
            </a:pPr>
            <a:endParaRPr lang="sv-SE" sz="2400" dirty="0"/>
          </a:p>
          <a:p>
            <a:pPr marL="0" lvl="0" indent="0">
              <a:buNone/>
            </a:pPr>
            <a:r>
              <a:rPr lang="sv-SE" sz="2400" dirty="0"/>
              <a:t>BI Nordic and LTU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working</a:t>
            </a:r>
            <a:r>
              <a:rPr lang="sv-SE" sz="2400" dirty="0"/>
              <a:t> with a </a:t>
            </a:r>
            <a:r>
              <a:rPr lang="sv-SE" sz="2400" dirty="0" err="1"/>
              <a:t>machine</a:t>
            </a:r>
            <a:r>
              <a:rPr lang="sv-SE" sz="2400" dirty="0"/>
              <a:t> </a:t>
            </a:r>
            <a:r>
              <a:rPr lang="sv-SE" sz="2400" dirty="0" err="1"/>
              <a:t>learning</a:t>
            </a:r>
            <a:r>
              <a:rPr lang="sv-SE" sz="2400" dirty="0"/>
              <a:t> solution that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detect</a:t>
            </a:r>
            <a:r>
              <a:rPr lang="sv-SE" sz="2400" dirty="0"/>
              <a:t> deviations from the normal </a:t>
            </a:r>
            <a:r>
              <a:rPr lang="sv-SE" sz="2400" dirty="0" err="1"/>
              <a:t>pattern</a:t>
            </a:r>
            <a:r>
              <a:rPr lang="sv-SE" sz="2400" dirty="0"/>
              <a:t>, and trigger a </a:t>
            </a:r>
            <a:r>
              <a:rPr lang="sv-SE" sz="2400" dirty="0" err="1"/>
              <a:t>message</a:t>
            </a:r>
            <a:r>
              <a:rPr lang="sv-SE" sz="2400" dirty="0"/>
              <a:t> to a relative, or ”hemtjänsten”.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5C5105-2AD0-47DA-9843-5B804B35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001" y="2237039"/>
            <a:ext cx="3327694" cy="2383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"/>
    </mc:Choice>
    <mc:Fallback xmlns="">
      <p:transition spd="slow" advTm="105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2115774" y="78006"/>
            <a:ext cx="882903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44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IoT </a:t>
            </a:r>
            <a:r>
              <a:rPr lang="sv-SE" sz="44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security</a:t>
            </a:r>
            <a:endParaRPr lang="sv-SE" sz="44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" name="Underrubrik 2">
            <a:hlinkClick r:id="rId2"/>
          </p:cNvPr>
          <p:cNvSpPr txBox="1">
            <a:spLocks/>
          </p:cNvSpPr>
          <p:nvPr/>
        </p:nvSpPr>
        <p:spPr bwMode="auto">
          <a:xfrm>
            <a:off x="2115774" y="1632857"/>
            <a:ext cx="5880561" cy="37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sv-SE" sz="2400" dirty="0"/>
          </a:p>
          <a:p>
            <a:pPr marL="0" lvl="0" indent="0">
              <a:buNone/>
            </a:pPr>
            <a:r>
              <a:rPr lang="sv-SE" sz="2400" dirty="0"/>
              <a:t>BI Nordic and LTU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also</a:t>
            </a:r>
            <a:r>
              <a:rPr lang="sv-SE" sz="2400" dirty="0"/>
              <a:t>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together</a:t>
            </a:r>
            <a:r>
              <a:rPr lang="sv-SE" sz="2400" dirty="0"/>
              <a:t> in the SSiO </a:t>
            </a:r>
            <a:r>
              <a:rPr lang="sv-SE" sz="2400" dirty="0" err="1"/>
              <a:t>project</a:t>
            </a:r>
            <a:r>
              <a:rPr lang="sv-SE" sz="2400" dirty="0"/>
              <a:t> to </a:t>
            </a:r>
            <a:r>
              <a:rPr lang="sv-SE" sz="2400" dirty="0" err="1"/>
              <a:t>detect</a:t>
            </a:r>
            <a:r>
              <a:rPr lang="sv-SE" sz="2400" dirty="0"/>
              <a:t> </a:t>
            </a:r>
            <a:r>
              <a:rPr lang="sv-SE" sz="2400" dirty="0" err="1"/>
              <a:t>intrusion</a:t>
            </a:r>
            <a:r>
              <a:rPr lang="sv-SE" sz="2400" dirty="0"/>
              <a:t> in IoT </a:t>
            </a:r>
            <a:r>
              <a:rPr lang="sv-SE" sz="2400" dirty="0" err="1"/>
              <a:t>devices</a:t>
            </a:r>
            <a:r>
              <a:rPr lang="sv-SE" sz="2400" dirty="0"/>
              <a:t>.</a:t>
            </a:r>
          </a:p>
          <a:p>
            <a:pPr marL="0" lvl="0" indent="0">
              <a:buNone/>
            </a:pPr>
            <a:r>
              <a:rPr lang="en-US" sz="2400" dirty="0"/>
              <a:t>They will use machine learning to analyze the communication patterns from connected IoT devices, and detect anomalies.</a:t>
            </a:r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F3D12DA-4C04-4EC0-824C-20FA3D6A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5321" y="2934477"/>
            <a:ext cx="4150815" cy="2155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"/>
    </mc:Choice>
    <mc:Fallback xmlns="">
      <p:transition spd="slow" advTm="105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31" y="206438"/>
            <a:ext cx="4708344" cy="5932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7751" y="4158443"/>
            <a:ext cx="44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www.datacenterinnovationregion.se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7751" y="2023770"/>
            <a:ext cx="4593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Datacenter Innovation Region provides an opportunity for small and medium-sized enterprises, with operations in </a:t>
            </a:r>
            <a:r>
              <a:rPr lang="en-US" sz="1600" b="1" dirty="0" err="1">
                <a:latin typeface="+mj-lt"/>
              </a:rPr>
              <a:t>Norrbotten</a:t>
            </a:r>
            <a:r>
              <a:rPr lang="en-US" sz="1600" b="1" dirty="0">
                <a:latin typeface="+mj-lt"/>
              </a:rPr>
              <a:t> and </a:t>
            </a:r>
            <a:r>
              <a:rPr lang="en-US" sz="1600" b="1" dirty="0" err="1">
                <a:latin typeface="+mj-lt"/>
              </a:rPr>
              <a:t>Västerbotten</a:t>
            </a:r>
            <a:r>
              <a:rPr lang="en-US" sz="1600" b="1" dirty="0">
                <a:latin typeface="+mj-lt"/>
              </a:rPr>
              <a:t>, to gain support for the development of products and services in the field of  data centers and clouds.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99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158" y="1777549"/>
            <a:ext cx="961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The project can provide support: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1) To define, develop, test and demonstrate new and better products and services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2) For external work and services for research, development and innovation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3) For fees and expenses for equipment and test environments </a:t>
            </a:r>
          </a:p>
          <a:p>
            <a:pPr fontAlgn="base"/>
            <a:endParaRPr lang="en-US" b="1" dirty="0">
              <a:solidFill>
                <a:srgbClr val="777777"/>
              </a:solidFill>
              <a:latin typeface="inheri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2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5E816-A8D3-4BD5-990B-0C53F0BB750B}"/>
              </a:ext>
            </a:extLst>
          </p:cNvPr>
          <p:cNvSpPr/>
          <p:nvPr/>
        </p:nvSpPr>
        <p:spPr>
          <a:xfrm>
            <a:off x="2525485" y="681335"/>
            <a:ext cx="877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DFE61A-4AF1-4879-937A-51A371DE1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55" y="681335"/>
            <a:ext cx="1754162" cy="26098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CC9E12-1A82-4922-A731-9134979D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18" y="681335"/>
            <a:ext cx="1743075" cy="260985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6E811C6-2BC5-41C5-8FDC-1AD7C7E6D1CA}"/>
              </a:ext>
            </a:extLst>
          </p:cNvPr>
          <p:cNvSpPr txBox="1"/>
          <p:nvPr/>
        </p:nvSpPr>
        <p:spPr>
          <a:xfrm>
            <a:off x="3321018" y="3918857"/>
            <a:ext cx="22813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Marie Nolin</a:t>
            </a:r>
          </a:p>
          <a:p>
            <a:endParaRPr lang="sv-SE" dirty="0"/>
          </a:p>
          <a:p>
            <a:r>
              <a:rPr lang="sv-SE" dirty="0"/>
              <a:t>Datacenter Innovation</a:t>
            </a:r>
          </a:p>
          <a:p>
            <a:r>
              <a:rPr lang="sv-SE" dirty="0"/>
              <a:t>Region</a:t>
            </a:r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FE0320B-1A41-4462-8B05-D10DBBF119EB}"/>
              </a:ext>
            </a:extLst>
          </p:cNvPr>
          <p:cNvSpPr txBox="1"/>
          <p:nvPr/>
        </p:nvSpPr>
        <p:spPr>
          <a:xfrm>
            <a:off x="7395155" y="3918857"/>
            <a:ext cx="1740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Leif Häggmark</a:t>
            </a:r>
          </a:p>
          <a:p>
            <a:endParaRPr lang="sv-SE" dirty="0"/>
          </a:p>
          <a:p>
            <a:r>
              <a:rPr lang="sv-SE" dirty="0"/>
              <a:t>SSiO</a:t>
            </a:r>
          </a:p>
          <a:p>
            <a:endParaRPr lang="sv-SE" dirty="0"/>
          </a:p>
          <a:p>
            <a:r>
              <a:rPr lang="sv-SE" dirty="0"/>
              <a:t>Skelleftea Digital</a:t>
            </a:r>
          </a:p>
          <a:p>
            <a:r>
              <a:rPr lang="sv-SE" dirty="0"/>
              <a:t>Alliance</a:t>
            </a:r>
          </a:p>
          <a:p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5E816-A8D3-4BD5-990B-0C53F0BB750B}"/>
              </a:ext>
            </a:extLst>
          </p:cNvPr>
          <p:cNvSpPr/>
          <p:nvPr/>
        </p:nvSpPr>
        <p:spPr>
          <a:xfrm>
            <a:off x="2525485" y="681335"/>
            <a:ext cx="87738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err="1"/>
              <a:t>Then</a:t>
            </a:r>
            <a:r>
              <a:rPr lang="sv-SE" sz="3200" b="1" dirty="0"/>
              <a:t>, </a:t>
            </a:r>
            <a:r>
              <a:rPr lang="sv-SE" sz="3200" b="1" dirty="0" err="1"/>
              <a:t>what</a:t>
            </a:r>
            <a:r>
              <a:rPr lang="sv-SE" sz="3200" b="1" dirty="0"/>
              <a:t> is AI?</a:t>
            </a:r>
          </a:p>
          <a:p>
            <a:endParaRPr lang="sv-SE" sz="2400" b="1" dirty="0"/>
          </a:p>
          <a:p>
            <a:r>
              <a:rPr lang="sv-SE" sz="2400" b="1" dirty="0"/>
              <a:t>Vinnova </a:t>
            </a:r>
            <a:r>
              <a:rPr lang="sv-SE" sz="2400" b="1" dirty="0" err="1"/>
              <a:t>made</a:t>
            </a:r>
            <a:r>
              <a:rPr lang="sv-SE" sz="2400" b="1" dirty="0"/>
              <a:t> a </a:t>
            </a:r>
            <a:r>
              <a:rPr lang="sv-SE" sz="2400" b="1" dirty="0" err="1"/>
              <a:t>report</a:t>
            </a:r>
            <a:r>
              <a:rPr lang="sv-SE" sz="2400" b="1" dirty="0"/>
              <a:t> - Artificiell intelligens i svenskt näringsliv och samhälle - Analys av utveckling och potential</a:t>
            </a:r>
          </a:p>
          <a:p>
            <a:r>
              <a:rPr lang="sv-SE" sz="2400" b="1" dirty="0"/>
              <a:t>Vinnova Serie: Vinnova Rapport VR 2018:08 </a:t>
            </a:r>
          </a:p>
          <a:p>
            <a:endParaRPr lang="sv-SE" dirty="0"/>
          </a:p>
          <a:p>
            <a:r>
              <a:rPr lang="en-US" sz="2400" dirty="0"/>
              <a:t>Where they say that there is no unambiguous definition or generally accepted definition of AI.</a:t>
            </a:r>
          </a:p>
          <a:p>
            <a:endParaRPr lang="en-US" sz="2400" dirty="0"/>
          </a:p>
          <a:p>
            <a:r>
              <a:rPr lang="en-US" sz="2400" dirty="0"/>
              <a:t>But, in there analysis, they define AI as </a:t>
            </a:r>
            <a:r>
              <a:rPr lang="en-US" sz="2400" b="1" dirty="0"/>
              <a:t>the ability of a machine to mimic intelligent human behavior</a:t>
            </a:r>
            <a:r>
              <a:rPr lang="en-US" sz="2400" dirty="0"/>
              <a:t>. </a:t>
            </a:r>
            <a:endParaRPr lang="sv-S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>
            <a:extLst>
              <a:ext uri="{FF2B5EF4-FFF2-40B4-BE49-F238E27FC236}">
                <a16:creationId xmlns:a16="http://schemas.microsoft.com/office/drawing/2014/main" id="{7725E816-A8D3-4BD5-990B-0C53F0BB750B}"/>
              </a:ext>
            </a:extLst>
          </p:cNvPr>
          <p:cNvSpPr/>
          <p:nvPr/>
        </p:nvSpPr>
        <p:spPr>
          <a:xfrm>
            <a:off x="2017987" y="665722"/>
            <a:ext cx="1017401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Potential?</a:t>
            </a:r>
          </a:p>
          <a:p>
            <a:endParaRPr lang="sv-SE" sz="2000" b="1" dirty="0"/>
          </a:p>
          <a:p>
            <a:endParaRPr lang="en-US" sz="2400" dirty="0"/>
          </a:p>
          <a:p>
            <a:r>
              <a:rPr lang="en-US" sz="2400" dirty="0"/>
              <a:t>• Automate functions in established value chains, operations and functions</a:t>
            </a:r>
          </a:p>
          <a:p>
            <a:endParaRPr lang="en-US" sz="2400" dirty="0"/>
          </a:p>
          <a:p>
            <a:r>
              <a:rPr lang="en-US" sz="2400" dirty="0"/>
              <a:t>• Develop new business models, goods, services and system solutions</a:t>
            </a:r>
          </a:p>
          <a:p>
            <a:endParaRPr lang="en-US" sz="2400" dirty="0"/>
          </a:p>
          <a:p>
            <a:r>
              <a:rPr lang="en-US" sz="2400" dirty="0"/>
              <a:t>• Transform value chains and sectors into completely new development tracks</a:t>
            </a:r>
            <a:endParaRPr lang="sv-SE" sz="2400" dirty="0"/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5849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5E816-A8D3-4BD5-990B-0C53F0BB750B}"/>
              </a:ext>
            </a:extLst>
          </p:cNvPr>
          <p:cNvSpPr/>
          <p:nvPr/>
        </p:nvSpPr>
        <p:spPr>
          <a:xfrm>
            <a:off x="2304661" y="681335"/>
            <a:ext cx="91533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New challenges</a:t>
            </a:r>
          </a:p>
          <a:p>
            <a:endParaRPr lang="en-US" sz="2000" dirty="0"/>
          </a:p>
          <a:p>
            <a:r>
              <a:rPr lang="en-US" sz="2400" dirty="0"/>
              <a:t>• Leadership and adaptability in companies, public activities and policy systems</a:t>
            </a:r>
          </a:p>
          <a:p>
            <a:r>
              <a:rPr lang="en-US" sz="2400" dirty="0"/>
              <a:t>• Job dynamics and unemployment due to rapid changes in tasks </a:t>
            </a:r>
          </a:p>
          <a:p>
            <a:r>
              <a:rPr lang="en-US" sz="2400" dirty="0"/>
              <a:t>• Ownership of data and challenges with personal integrity, ethics and trust</a:t>
            </a:r>
          </a:p>
          <a:p>
            <a:r>
              <a:rPr lang="en-US" sz="2400" dirty="0"/>
              <a:t>• Data and business monopoly for a few technology-based companies</a:t>
            </a:r>
          </a:p>
          <a:p>
            <a:r>
              <a:rPr lang="en-US" sz="2400" dirty="0"/>
              <a:t>• Risk of application of immature AI solutions based on erroneous data and algorithms</a:t>
            </a:r>
          </a:p>
          <a:p>
            <a:r>
              <a:rPr lang="en-US" sz="2400" dirty="0"/>
              <a:t>• Security risks through deliberately harmful data usage and data manipulation</a:t>
            </a:r>
            <a:endParaRPr lang="sv-S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725E816-A8D3-4BD5-990B-0C53F0BB750B}"/>
              </a:ext>
            </a:extLst>
          </p:cNvPr>
          <p:cNvSpPr/>
          <p:nvPr/>
        </p:nvSpPr>
        <p:spPr>
          <a:xfrm>
            <a:off x="2304661" y="681335"/>
            <a:ext cx="9405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Areas where AI will have a great impact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2400" dirty="0"/>
              <a:t>• Industrial development</a:t>
            </a:r>
          </a:p>
          <a:p>
            <a:endParaRPr lang="en-US" sz="800" dirty="0"/>
          </a:p>
          <a:p>
            <a:r>
              <a:rPr lang="en-US" sz="2400" dirty="0"/>
              <a:t>• Travel and transport</a:t>
            </a:r>
          </a:p>
          <a:p>
            <a:endParaRPr lang="en-US" sz="800" dirty="0"/>
          </a:p>
          <a:p>
            <a:r>
              <a:rPr lang="en-US" sz="2400" dirty="0"/>
              <a:t>• Sustainable and smart cities</a:t>
            </a:r>
          </a:p>
          <a:p>
            <a:endParaRPr lang="en-US" sz="800" dirty="0"/>
          </a:p>
          <a:p>
            <a:r>
              <a:rPr lang="en-US" sz="2400" dirty="0"/>
              <a:t>• Health</a:t>
            </a:r>
          </a:p>
          <a:p>
            <a:endParaRPr lang="en-US" sz="800" dirty="0"/>
          </a:p>
          <a:p>
            <a:r>
              <a:rPr lang="en-US" sz="2400" dirty="0"/>
              <a:t>• Financial services</a:t>
            </a:r>
          </a:p>
          <a:p>
            <a:endParaRPr lang="en-US" sz="800" dirty="0"/>
          </a:p>
          <a:p>
            <a:r>
              <a:rPr lang="en-US" sz="2400" dirty="0"/>
              <a:t>• Security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755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2267371" y="4852625"/>
            <a:ext cx="9434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So, what is the SSiO project doing regarding AI?</a:t>
            </a:r>
            <a:endParaRPr lang="sv-SE" sz="2400" dirty="0">
              <a:solidFill>
                <a:prstClr val="black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35BED77-9821-4A28-8B14-D0C530A1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38" y="0"/>
            <a:ext cx="9912142" cy="44728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7D82730-90F3-4D70-9654-1E0E1696BACE}"/>
              </a:ext>
            </a:extLst>
          </p:cNvPr>
          <p:cNvSpPr txBox="1"/>
          <p:nvPr/>
        </p:nvSpPr>
        <p:spPr>
          <a:xfrm>
            <a:off x="3140242" y="557617"/>
            <a:ext cx="8277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</a:rPr>
              <a:t>Societal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development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through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Secure</a:t>
            </a:r>
            <a:r>
              <a:rPr lang="sv-SE" sz="2400" dirty="0">
                <a:solidFill>
                  <a:schemeClr val="bg1"/>
                </a:solidFill>
              </a:rPr>
              <a:t> IoT and </a:t>
            </a:r>
            <a:r>
              <a:rPr lang="sv-SE" sz="2400" dirty="0" err="1">
                <a:solidFill>
                  <a:schemeClr val="bg1"/>
                </a:solidFill>
              </a:rPr>
              <a:t>Open</a:t>
            </a:r>
            <a:r>
              <a:rPr lang="sv-SE" sz="2400" dirty="0">
                <a:solidFill>
                  <a:schemeClr val="bg1"/>
                </a:solidFill>
              </a:rPr>
              <a:t> Data (</a:t>
            </a:r>
            <a:r>
              <a:rPr lang="sv-SE" sz="2400" dirty="0" err="1">
                <a:solidFill>
                  <a:schemeClr val="bg1"/>
                </a:solidFill>
              </a:rPr>
              <a:t>SSiO</a:t>
            </a:r>
            <a:r>
              <a:rPr lang="sv-SE" sz="2400" dirty="0">
                <a:solidFill>
                  <a:schemeClr val="bg1"/>
                </a:solidFill>
              </a:rPr>
              <a:t>)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Luleå University </a:t>
            </a:r>
            <a:r>
              <a:rPr lang="sv-SE" sz="2400" dirty="0" err="1">
                <a:solidFill>
                  <a:schemeClr val="bg1"/>
                </a:solidFill>
              </a:rPr>
              <a:t>of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Technology</a:t>
            </a:r>
            <a:r>
              <a:rPr lang="sv-SE" sz="2400" dirty="0">
                <a:solidFill>
                  <a:schemeClr val="bg1"/>
                </a:solidFill>
              </a:rPr>
              <a:t>	</a:t>
            </a:r>
            <a:r>
              <a:rPr lang="sv-SE" sz="2400" dirty="0" err="1">
                <a:solidFill>
                  <a:schemeClr val="bg1"/>
                </a:solidFill>
              </a:rPr>
              <a:t>Skelleftea</a:t>
            </a:r>
            <a:r>
              <a:rPr lang="sv-SE" sz="2400" dirty="0">
                <a:solidFill>
                  <a:schemeClr val="bg1"/>
                </a:solidFill>
              </a:rPr>
              <a:t> Digital Alliance</a:t>
            </a:r>
          </a:p>
          <a:p>
            <a:r>
              <a:rPr lang="sv-SE" sz="2400" dirty="0">
                <a:solidFill>
                  <a:schemeClr val="bg1"/>
                </a:solidFill>
              </a:rPr>
              <a:t>Data </a:t>
            </a:r>
            <a:r>
              <a:rPr lang="sv-SE" sz="2400" dirty="0" err="1">
                <a:solidFill>
                  <a:schemeClr val="bg1"/>
                </a:solidFill>
              </a:rPr>
              <a:t>Ductus</a:t>
            </a:r>
            <a:r>
              <a:rPr lang="sv-SE" sz="2400" dirty="0">
                <a:solidFill>
                  <a:schemeClr val="bg1"/>
                </a:solidFill>
              </a:rPr>
              <a:t>				Skellefteå Kraft</a:t>
            </a:r>
          </a:p>
          <a:p>
            <a:r>
              <a:rPr lang="sv-SE" sz="2400" dirty="0" err="1">
                <a:solidFill>
                  <a:schemeClr val="bg1"/>
                </a:solidFill>
              </a:rPr>
              <a:t>Sokigo</a:t>
            </a:r>
            <a:r>
              <a:rPr lang="sv-SE" sz="2400" dirty="0">
                <a:solidFill>
                  <a:schemeClr val="bg1"/>
                </a:solidFill>
              </a:rPr>
              <a:t>					Skellefteå </a:t>
            </a:r>
            <a:r>
              <a:rPr lang="sv-SE" sz="2400" dirty="0" err="1">
                <a:solidFill>
                  <a:schemeClr val="bg1"/>
                </a:solidFill>
              </a:rPr>
              <a:t>municipality</a:t>
            </a:r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BI Nordic</a:t>
            </a:r>
          </a:p>
          <a:p>
            <a:r>
              <a:rPr lang="sv-SE" sz="2400" dirty="0">
                <a:solidFill>
                  <a:schemeClr val="bg1"/>
                </a:solidFill>
              </a:rPr>
              <a:t>CGI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"/>
    </mc:Choice>
    <mc:Fallback xmlns="">
      <p:transition spd="slow" advTm="84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1632676" y="37443"/>
            <a:ext cx="83397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We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built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an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open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IoT platform in our former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project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SenseSmartRegion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05" y="4920606"/>
            <a:ext cx="1216712" cy="121671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06" y="4968230"/>
            <a:ext cx="2023871" cy="11637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08" y="4920605"/>
            <a:ext cx="2160240" cy="1214282"/>
          </a:xfrm>
          <a:prstGeom prst="rect">
            <a:avLst/>
          </a:prstGeom>
        </p:spPr>
      </p:pic>
      <p:pic>
        <p:nvPicPr>
          <p:cNvPr id="8" name="Picture 4" descr="C:\Users\Leif\AppData\Local\Microsoft\Windows\INetCache\IE\4DLTWHMI\opendat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73" y="1921791"/>
            <a:ext cx="1388126" cy="9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if\AppData\Local\Microsoft\Windows\INetCache\IE\Y6RRVURK\wireless-sensor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73" y="876238"/>
            <a:ext cx="1493727" cy="9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719339F-25F7-48FE-8782-3AEB03C32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753" y="2958662"/>
            <a:ext cx="2695959" cy="142717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074F4C55-C450-4391-9048-0A15D2FB00AA}"/>
              </a:ext>
            </a:extLst>
          </p:cNvPr>
          <p:cNvSpPr txBox="1">
            <a:spLocks/>
          </p:cNvSpPr>
          <p:nvPr/>
        </p:nvSpPr>
        <p:spPr bwMode="auto">
          <a:xfrm>
            <a:off x="1736201" y="1533944"/>
            <a:ext cx="8132689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Possibility of connecting IoT devices over any internet connection, or our own </a:t>
            </a:r>
            <a:r>
              <a:rPr lang="en-US" sz="2000" dirty="0" err="1"/>
              <a:t>LoRa</a:t>
            </a:r>
            <a:r>
              <a:rPr lang="en-US" sz="2000" dirty="0"/>
              <a:t> network. Authentication.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Possibility to bring in open data, e.g. from municipalities.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Ability to manage geographic information about available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Map based GUI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presentation part where information can be presented as AR,</a:t>
            </a:r>
          </a:p>
          <a:p>
            <a:pPr marL="0" indent="0">
              <a:buNone/>
            </a:pPr>
            <a:r>
              <a:rPr lang="en-US" sz="2000" dirty="0"/>
              <a:t>	i.e. as an overlaid picture on top of reality.</a:t>
            </a:r>
            <a:endParaRPr lang="sv-SE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7"/>
    </mc:Choice>
    <mc:Fallback xmlns="">
      <p:transition spd="slow" advTm="177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2592730" y="75956"/>
            <a:ext cx="83397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Now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we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are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developing</a:t>
            </a:r>
            <a:r>
              <a:rPr lang="sv-SE" sz="4000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the platform </a:t>
            </a:r>
            <a:r>
              <a:rPr lang="sv-SE" sz="40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further</a:t>
            </a:r>
            <a:endParaRPr lang="sv-SE" sz="40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" name="Underrubrik 2"/>
          <p:cNvSpPr txBox="1">
            <a:spLocks/>
          </p:cNvSpPr>
          <p:nvPr/>
        </p:nvSpPr>
        <p:spPr bwMode="auto">
          <a:xfrm>
            <a:off x="2592730" y="2156625"/>
            <a:ext cx="5636870" cy="451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focus even more on IoT security in our new project, e.g. We will monitor communication to ensure that no one has hacked in and taken over your device.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work with machine learning to automatically recognize what are normal patterns in data, and what are deviations.</a:t>
            </a:r>
            <a:endParaRPr lang="sv-SE" sz="2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35CE8F-8074-4B60-83F3-059541F91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0072" y="1737510"/>
            <a:ext cx="3415978" cy="199834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DAFBD22-A0FD-4810-A6D3-1734A33FB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0072" y="4227656"/>
            <a:ext cx="3430899" cy="199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" y="2347983"/>
            <a:ext cx="926552" cy="11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0"/>
    </mc:Choice>
    <mc:Fallback xmlns="">
      <p:transition spd="slow" advTm="14410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573</Words>
  <Application>Microsoft Office PowerPoint</Application>
  <PresentationFormat>Bredbild</PresentationFormat>
  <Paragraphs>92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Roboto Condensed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PCAdmin</cp:lastModifiedBy>
  <cp:revision>176</cp:revision>
  <dcterms:created xsi:type="dcterms:W3CDTF">2016-11-15T08:55:24Z</dcterms:created>
  <dcterms:modified xsi:type="dcterms:W3CDTF">2019-02-18T23:12:38Z</dcterms:modified>
</cp:coreProperties>
</file>