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1.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9" r:id="rId5"/>
    <p:sldMasterId id="2147483896" r:id="rId6"/>
    <p:sldMasterId id="2147483840" r:id="rId7"/>
    <p:sldMasterId id="2147483847" r:id="rId8"/>
    <p:sldMasterId id="2147483861" r:id="rId9"/>
    <p:sldMasterId id="2147483854" r:id="rId10"/>
    <p:sldMasterId id="2147483875" r:id="rId11"/>
    <p:sldMasterId id="2147483868" r:id="rId12"/>
    <p:sldMasterId id="2147483882" r:id="rId13"/>
    <p:sldMasterId id="2147483833" r:id="rId14"/>
    <p:sldMasterId id="2147483771" r:id="rId15"/>
    <p:sldMasterId id="2147483812" r:id="rId16"/>
    <p:sldMasterId id="2147483819" r:id="rId17"/>
    <p:sldMasterId id="2147483826" r:id="rId18"/>
  </p:sldMasterIdLst>
  <p:notesMasterIdLst>
    <p:notesMasterId r:id="rId33"/>
  </p:notesMasterIdLst>
  <p:handoutMasterIdLst>
    <p:handoutMasterId r:id="rId34"/>
  </p:handoutMasterIdLst>
  <p:sldIdLst>
    <p:sldId id="282" r:id="rId19"/>
    <p:sldId id="264" r:id="rId20"/>
    <p:sldId id="268" r:id="rId21"/>
    <p:sldId id="269" r:id="rId22"/>
    <p:sldId id="294" r:id="rId23"/>
    <p:sldId id="292" r:id="rId24"/>
    <p:sldId id="295" r:id="rId25"/>
    <p:sldId id="296" r:id="rId26"/>
    <p:sldId id="291" r:id="rId27"/>
    <p:sldId id="286" r:id="rId28"/>
    <p:sldId id="277" r:id="rId29"/>
    <p:sldId id="275" r:id="rId30"/>
    <p:sldId id="293" r:id="rId31"/>
    <p:sldId id="287" r:id="rId32"/>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90" userDrawn="1">
          <p15:clr>
            <a:srgbClr val="A4A3A4"/>
          </p15:clr>
        </p15:guide>
        <p15:guide id="2" orient="horz" userDrawn="1">
          <p15:clr>
            <a:srgbClr val="A4A3A4"/>
          </p15:clr>
        </p15:guide>
        <p15:guide id="3" pos="384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3567D"/>
    <a:srgbClr val="ECECEC"/>
    <a:srgbClr val="8F2970"/>
    <a:srgbClr val="4D7579"/>
    <a:srgbClr val="623D5A"/>
    <a:srgbClr val="8F286F"/>
    <a:srgbClr val="81786B"/>
    <a:srgbClr val="6D665B"/>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90797-6691-4722-817D-2F981F5B0C5F}" v="18" dt="2019-02-18T15:23:05.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0104" autoAdjust="0"/>
  </p:normalViewPr>
  <p:slideViewPr>
    <p:cSldViewPr snapToObjects="1" showGuides="1">
      <p:cViewPr varScale="1">
        <p:scale>
          <a:sx n="196" d="100"/>
          <a:sy n="196" d="100"/>
        </p:scale>
        <p:origin x="-112" y="-104"/>
      </p:cViewPr>
      <p:guideLst>
        <p:guide orient="horz" pos="2890"/>
        <p:guide orient="horz"/>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Objects="1">
      <p:cViewPr varScale="1">
        <p:scale>
          <a:sx n="53" d="100"/>
          <a:sy n="53" d="100"/>
        </p:scale>
        <p:origin x="22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9" Type="http://schemas.openxmlformats.org/officeDocument/2006/relationships/slideMaster" Target="slideMasters/slideMaster5.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Master" Target="slideMasters/slideMaster6.xml"/><Relationship Id="rId11" Type="http://schemas.openxmlformats.org/officeDocument/2006/relationships/slideMaster" Target="slideMasters/slideMaster7.xml"/><Relationship Id="rId12" Type="http://schemas.openxmlformats.org/officeDocument/2006/relationships/slideMaster" Target="slideMasters/slideMaster8.xml"/><Relationship Id="rId13" Type="http://schemas.openxmlformats.org/officeDocument/2006/relationships/slideMaster" Target="slideMasters/slideMaster9.xml"/><Relationship Id="rId14" Type="http://schemas.openxmlformats.org/officeDocument/2006/relationships/slideMaster" Target="slideMasters/slideMaster10.xml"/><Relationship Id="rId15" Type="http://schemas.openxmlformats.org/officeDocument/2006/relationships/slideMaster" Target="slideMasters/slideMaster11.xml"/><Relationship Id="rId16" Type="http://schemas.openxmlformats.org/officeDocument/2006/relationships/slideMaster" Target="slideMasters/slideMaster12.xml"/><Relationship Id="rId17" Type="http://schemas.openxmlformats.org/officeDocument/2006/relationships/slideMaster" Target="slideMasters/slideMaster13.xml"/><Relationship Id="rId18" Type="http://schemas.openxmlformats.org/officeDocument/2006/relationships/slideMaster" Target="slideMasters/slideMaster14.xml"/><Relationship Id="rId19" Type="http://schemas.openxmlformats.org/officeDocument/2006/relationships/slide" Target="slides/slide1.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 Id="rId4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1AECAC-653B-48AE-A358-3A697BE33C9F}" type="datetimeFigureOut">
              <a:rPr lang="sv-SE" smtClean="0"/>
              <a:t>19-02-21</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21783-9DFF-4445-BF7A-AB5326FAAB1D}" type="slidenum">
              <a:rPr lang="sv-SE" smtClean="0"/>
              <a:t>‹Nr.›</a:t>
            </a:fld>
            <a:endParaRPr lang="sv-SE"/>
          </a:p>
        </p:txBody>
      </p:sp>
    </p:spTree>
    <p:extLst>
      <p:ext uri="{BB962C8B-B14F-4D97-AF65-F5344CB8AC3E}">
        <p14:creationId xmlns:p14="http://schemas.microsoft.com/office/powerpoint/2010/main" val="1247208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03068-D66A-40C9-82F9-656160FB7124}" type="datetimeFigureOut">
              <a:rPr lang="sv-SE" smtClean="0"/>
              <a:t>19-02-21</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307B5-53E0-410B-9BE0-8C5E15048987}" type="slidenum">
              <a:rPr lang="sv-SE" smtClean="0"/>
              <a:t>‹Nr.›</a:t>
            </a:fld>
            <a:endParaRPr lang="sv-SE"/>
          </a:p>
        </p:txBody>
      </p:sp>
    </p:spTree>
    <p:extLst>
      <p:ext uri="{BB962C8B-B14F-4D97-AF65-F5344CB8AC3E}">
        <p14:creationId xmlns:p14="http://schemas.microsoft.com/office/powerpoint/2010/main" val="355877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theverge.com/2016/6/30/12072408/tesla-autopilot-car-crash-death-autonomous-model-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Även leverantörerna har hakat på AI-trenden. Man vill gärna sätta en AI-stämpel på sina produkter och har man det inte idag så ligger det i planerna. Men vad innebär det att en lösning ”har AI”?</a:t>
            </a:r>
          </a:p>
        </p:txBody>
      </p:sp>
      <p:sp>
        <p:nvSpPr>
          <p:cNvPr id="4" name="Platshållare för bildnummer 3"/>
          <p:cNvSpPr>
            <a:spLocks noGrp="1"/>
          </p:cNvSpPr>
          <p:nvPr>
            <p:ph type="sldNum" sz="quarter" idx="10"/>
          </p:nvPr>
        </p:nvSpPr>
        <p:spPr/>
        <p:txBody>
          <a:bodyPr/>
          <a:lstStyle/>
          <a:p>
            <a:fld id="{267307B5-53E0-410B-9BE0-8C5E15048987}" type="slidenum">
              <a:rPr lang="sv-SE" smtClean="0"/>
              <a:t>1</a:t>
            </a:fld>
            <a:endParaRPr lang="sv-SE"/>
          </a:p>
        </p:txBody>
      </p:sp>
    </p:spTree>
    <p:extLst>
      <p:ext uri="{BB962C8B-B14F-4D97-AF65-F5344CB8AC3E}">
        <p14:creationId xmlns:p14="http://schemas.microsoft.com/office/powerpoint/2010/main" val="124916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Först: reflektera kring termen AI. Media målar upp olika bilder kring AI: en riskfylld resa mot vår egen undergång genom generell AI (intelligens som matchar/överträffar vår egen och kan utvecklas på egen hand) vs de faktiska tillämpningarna med specifik AI och </a:t>
            </a:r>
            <a:r>
              <a:rPr lang="sv-SE" dirty="0" err="1"/>
              <a:t>machine</a:t>
            </a:r>
            <a:r>
              <a:rPr lang="sv-SE" dirty="0"/>
              <a:t>/</a:t>
            </a:r>
            <a:r>
              <a:rPr lang="sv-SE" dirty="0" err="1"/>
              <a:t>deep</a:t>
            </a:r>
            <a:r>
              <a:rPr lang="sv-SE" dirty="0"/>
              <a:t> </a:t>
            </a:r>
            <a:r>
              <a:rPr lang="sv-SE" dirty="0" err="1"/>
              <a:t>learning</a:t>
            </a:r>
            <a:r>
              <a:rPr lang="sv-SE" dirty="0"/>
              <a:t>: </a:t>
            </a:r>
            <a:r>
              <a:rPr lang="sv-SE" dirty="0" err="1"/>
              <a:t>AlphaGo</a:t>
            </a:r>
            <a:r>
              <a:rPr lang="sv-SE" dirty="0"/>
              <a:t>, självkörande bilar, </a:t>
            </a:r>
            <a:r>
              <a:rPr lang="sv-SE" dirty="0" err="1"/>
              <a:t>bottar</a:t>
            </a:r>
            <a:r>
              <a:rPr lang="sv-SE" dirty="0"/>
              <a:t> etc.</a:t>
            </a:r>
          </a:p>
          <a:p>
            <a:endParaRPr lang="sv-SE" dirty="0"/>
          </a:p>
          <a:p>
            <a:r>
              <a:rPr lang="sv-SE" dirty="0"/>
              <a:t>Go: uppskattat antal möjliga uppställningar 10^1023 (professionella matcher, ca 400 drag), Schack 10^120, antalet atomer i universum 10^82</a:t>
            </a:r>
          </a:p>
          <a:p>
            <a:endParaRPr lang="sv-SE" dirty="0"/>
          </a:p>
          <a:p>
            <a:r>
              <a:rPr lang="sv-SE" dirty="0"/>
              <a:t>Troligtvis kommer vi se tillbaka på 2017 och ifrågasätta hur det kom sig att en människa själv kunde få framföra ett massivt metallfordon i 90 km/h i motsatt riktning som andra fordon med så pass små marginaler.</a:t>
            </a:r>
          </a:p>
          <a:p>
            <a:endParaRPr lang="sv-SE" dirty="0"/>
          </a:p>
          <a:p>
            <a:r>
              <a:rPr lang="sv-SE" dirty="0"/>
              <a:t>Av de tillämpningar och metoder vi har idag kan vi dock se någon väg som leder till den generella intelligensen. För att komma dit måste något nytt genombrott ske, likt upptäckten av att jordens kontinenter tidigare satt ihop, att magsår inte orsakas av stress utan av en bacill, eller liknande magnitud.</a:t>
            </a:r>
          </a:p>
          <a:p>
            <a:r>
              <a:rPr lang="sv-SE" dirty="0"/>
              <a:t>Inte sagt att vi inte kommer komma dit, men idag saknar vi metoderna som visar på en möjlighet för generell AI.</a:t>
            </a:r>
          </a:p>
        </p:txBody>
      </p:sp>
      <p:sp>
        <p:nvSpPr>
          <p:cNvPr id="4" name="Platshållare för bildnummer 3"/>
          <p:cNvSpPr>
            <a:spLocks noGrp="1"/>
          </p:cNvSpPr>
          <p:nvPr>
            <p:ph type="sldNum" sz="quarter" idx="10"/>
          </p:nvPr>
        </p:nvSpPr>
        <p:spPr/>
        <p:txBody>
          <a:bodyPr/>
          <a:lstStyle/>
          <a:p>
            <a:fld id="{267307B5-53E0-410B-9BE0-8C5E15048987}" type="slidenum">
              <a:rPr lang="sv-SE" smtClean="0"/>
              <a:t>2</a:t>
            </a:fld>
            <a:endParaRPr lang="sv-SE"/>
          </a:p>
        </p:txBody>
      </p:sp>
    </p:spTree>
    <p:extLst>
      <p:ext uri="{BB962C8B-B14F-4D97-AF65-F5344CB8AC3E}">
        <p14:creationId xmlns:p14="http://schemas.microsoft.com/office/powerpoint/2010/main" val="363770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67307B5-53E0-410B-9BE0-8C5E15048987}" type="slidenum">
              <a:rPr lang="sv-SE" smtClean="0"/>
              <a:t>3</a:t>
            </a:fld>
            <a:endParaRPr lang="sv-SE"/>
          </a:p>
        </p:txBody>
      </p:sp>
    </p:spTree>
    <p:extLst>
      <p:ext uri="{BB962C8B-B14F-4D97-AF65-F5344CB8AC3E}">
        <p14:creationId xmlns:p14="http://schemas.microsoft.com/office/powerpoint/2010/main" val="423296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https://www.forbes.com/sites/quora/2017/03/17/the-inner-workings-of-snapchats-faceswap-technology/#32270e1764c7</a:t>
            </a:r>
          </a:p>
          <a:p>
            <a:endParaRPr lang="sv-SE" dirty="0"/>
          </a:p>
          <a:p>
            <a:r>
              <a:rPr lang="sv-SE" dirty="0" err="1"/>
              <a:t>Machine</a:t>
            </a:r>
            <a:r>
              <a:rPr lang="sv-SE" dirty="0"/>
              <a:t> </a:t>
            </a:r>
            <a:r>
              <a:rPr lang="sv-SE" dirty="0" err="1"/>
              <a:t>learning</a:t>
            </a:r>
            <a:r>
              <a:rPr lang="sv-SE" dirty="0"/>
              <a:t>-lösning som konsumerar flest CPU-cykler globalt idag.</a:t>
            </a:r>
          </a:p>
        </p:txBody>
      </p:sp>
      <p:sp>
        <p:nvSpPr>
          <p:cNvPr id="4" name="Platshållare för bildnummer 3"/>
          <p:cNvSpPr>
            <a:spLocks noGrp="1"/>
          </p:cNvSpPr>
          <p:nvPr>
            <p:ph type="sldNum" sz="quarter" idx="10"/>
          </p:nvPr>
        </p:nvSpPr>
        <p:spPr/>
        <p:txBody>
          <a:bodyPr/>
          <a:lstStyle/>
          <a:p>
            <a:fld id="{267307B5-53E0-410B-9BE0-8C5E15048987}" type="slidenum">
              <a:rPr lang="sv-SE" smtClean="0"/>
              <a:t>4</a:t>
            </a:fld>
            <a:endParaRPr lang="sv-SE"/>
          </a:p>
        </p:txBody>
      </p:sp>
    </p:spTree>
    <p:extLst>
      <p:ext uri="{BB962C8B-B14F-4D97-AF65-F5344CB8AC3E}">
        <p14:creationId xmlns:p14="http://schemas.microsoft.com/office/powerpoint/2010/main" val="266270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”Rätt” parametrar viktigare än mängden </a:t>
            </a:r>
            <a:r>
              <a:rPr lang="sv-SE" dirty="0">
                <a:sym typeface="Wingdings" panose="05000000000000000000" pitchFamily="2" charset="2"/>
              </a:rPr>
              <a:t> tid/kostnad ökar med antalet parametrar, inte nödvändigtvis kvaliteten</a:t>
            </a:r>
          </a:p>
          <a:p>
            <a:endParaRPr lang="sv-SE" dirty="0">
              <a:sym typeface="Wingdings" panose="05000000000000000000" pitchFamily="2" charset="2"/>
            </a:endParaRPr>
          </a:p>
          <a:p>
            <a:r>
              <a:rPr lang="sv-SE" dirty="0">
                <a:sym typeface="Wingdings" panose="05000000000000000000" pitchFamily="2" charset="2"/>
              </a:rPr>
              <a:t>Neurala nätverk är inte bra på att förklara varför de tog ett visst beslut.</a:t>
            </a:r>
          </a:p>
          <a:p>
            <a:endParaRPr lang="sv-SE" dirty="0">
              <a:sym typeface="Wingdings" panose="05000000000000000000" pitchFamily="2" charset="2"/>
            </a:endParaRPr>
          </a:p>
          <a:p>
            <a:r>
              <a:rPr lang="sv-SE" dirty="0">
                <a:sym typeface="Wingdings" panose="05000000000000000000" pitchFamily="2" charset="2"/>
              </a:rPr>
              <a:t>Den information vi använder för att träna en AI reflekterar vår syn på omvärlden, inklusive våra bias.</a:t>
            </a:r>
          </a:p>
          <a:p>
            <a:r>
              <a:rPr lang="sv-SE" dirty="0">
                <a:sym typeface="Wingdings" panose="05000000000000000000" pitchFamily="2" charset="2"/>
              </a:rPr>
              <a:t>Vi kodar in </a:t>
            </a:r>
            <a:endParaRPr lang="sv-SE" dirty="0"/>
          </a:p>
        </p:txBody>
      </p:sp>
      <p:sp>
        <p:nvSpPr>
          <p:cNvPr id="4" name="Platshållare för bildnummer 3"/>
          <p:cNvSpPr>
            <a:spLocks noGrp="1"/>
          </p:cNvSpPr>
          <p:nvPr>
            <p:ph type="sldNum" sz="quarter" idx="10"/>
          </p:nvPr>
        </p:nvSpPr>
        <p:spPr/>
        <p:txBody>
          <a:bodyPr/>
          <a:lstStyle/>
          <a:p>
            <a:fld id="{267307B5-53E0-410B-9BE0-8C5E15048987}" type="slidenum">
              <a:rPr lang="sv-SE" smtClean="0"/>
              <a:t>9</a:t>
            </a:fld>
            <a:endParaRPr lang="sv-SE"/>
          </a:p>
        </p:txBody>
      </p:sp>
    </p:spTree>
    <p:extLst>
      <p:ext uri="{BB962C8B-B14F-4D97-AF65-F5344CB8AC3E}">
        <p14:creationId xmlns:p14="http://schemas.microsoft.com/office/powerpoint/2010/main" val="202759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67307B5-53E0-410B-9BE0-8C5E15048987}" type="slidenum">
              <a:rPr lang="sv-SE" smtClean="0"/>
              <a:t>10</a:t>
            </a:fld>
            <a:endParaRPr lang="sv-SE"/>
          </a:p>
        </p:txBody>
      </p:sp>
    </p:spTree>
    <p:extLst>
      <p:ext uri="{BB962C8B-B14F-4D97-AF65-F5344CB8AC3E}">
        <p14:creationId xmlns:p14="http://schemas.microsoft.com/office/powerpoint/2010/main" val="2017495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https://arxiv.org/pdf/1602.04938.pdf</a:t>
            </a:r>
          </a:p>
        </p:txBody>
      </p:sp>
      <p:sp>
        <p:nvSpPr>
          <p:cNvPr id="4" name="Platshållare för bildnummer 3"/>
          <p:cNvSpPr>
            <a:spLocks noGrp="1"/>
          </p:cNvSpPr>
          <p:nvPr>
            <p:ph type="sldNum" sz="quarter" idx="10"/>
          </p:nvPr>
        </p:nvSpPr>
        <p:spPr/>
        <p:txBody>
          <a:bodyPr/>
          <a:lstStyle/>
          <a:p>
            <a:fld id="{267307B5-53E0-410B-9BE0-8C5E15048987}" type="slidenum">
              <a:rPr lang="sv-SE" smtClean="0"/>
              <a:t>11</a:t>
            </a:fld>
            <a:endParaRPr lang="sv-SE"/>
          </a:p>
        </p:txBody>
      </p:sp>
    </p:spTree>
    <p:extLst>
      <p:ext uri="{BB962C8B-B14F-4D97-AF65-F5344CB8AC3E}">
        <p14:creationId xmlns:p14="http://schemas.microsoft.com/office/powerpoint/2010/main" val="208281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Once upon a time, the US Army wanted to use neural networks to automatically detect camouflaged enemy tanks. The researchers trained a neural net on 50 photos of camouflaged tanks in trees, and 50 photos of trees without tanks…Wisely, the researchers had originally taken 200 photos, 100 photos of tanks and 100 photos of trees. They had used only 50 of each for the training set. The researchers ran the neural network on the remaining 100 photos, and without further training the neural network classified all remaining photos correctly. Success confirmed! The researchers handed the finished work to the Pentagon, which soon handed it back, complaining that in their own tests the neural network did no better than chance at discriminating </a:t>
            </a:r>
            <a:r>
              <a:rPr lang="en-US" dirty="0" err="1"/>
              <a:t>photos.</a:t>
            </a:r>
            <a:r>
              <a:rPr lang="en-US" dirty="0" err="1">
                <a:effectLst/>
              </a:rPr>
              <a:t>It</a:t>
            </a:r>
            <a:r>
              <a:rPr lang="en-US" dirty="0">
                <a:effectLst/>
              </a:rPr>
              <a:t> turned out that in the researchers’ dataset, photos of camouflaged tanks had been taken on cloudy days, while photos of plain forest had been taken on sunny days. </a:t>
            </a:r>
            <a:r>
              <a:rPr lang="en-US" b="1" dirty="0">
                <a:effectLst/>
              </a:rPr>
              <a:t>The neural network had learned to distinguish cloudy days from sunny days, instead of distinguishing camouflaged tanks from empty forest.</a:t>
            </a:r>
            <a:endParaRPr lang="en-US" dirty="0">
              <a:effectLst/>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Regardless of the veracity of this tale, the point is familiar to machine learning researchers: training metrics don’t always tell the whole story. And the stakes are higher than ever before: for rising applications of deep learning like autonomous vehicles, these kinds of training errors </a:t>
            </a:r>
            <a:r>
              <a:rPr lang="en-US" sz="1200" b="0" i="0" u="none" strike="noStrike" kern="1200" dirty="0">
                <a:solidFill>
                  <a:schemeClr val="tx1"/>
                </a:solidFill>
                <a:effectLst/>
                <a:latin typeface="+mn-lt"/>
                <a:ea typeface="+mn-ea"/>
                <a:cs typeface="+mn-cs"/>
                <a:hlinkClick r:id="rId3"/>
              </a:rPr>
              <a:t>can be deadly</a:t>
            </a:r>
            <a:endParaRPr lang="en-US"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267307B5-53E0-410B-9BE0-8C5E15048987}" type="slidenum">
              <a:rPr lang="sv-SE" smtClean="0"/>
              <a:t>12</a:t>
            </a:fld>
            <a:endParaRPr lang="sv-SE"/>
          </a:p>
        </p:txBody>
      </p:sp>
    </p:spTree>
    <p:extLst>
      <p:ext uri="{BB962C8B-B14F-4D97-AF65-F5344CB8AC3E}">
        <p14:creationId xmlns:p14="http://schemas.microsoft.com/office/powerpoint/2010/main" val="406343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Stabil grund för alla satsningar på digitalisering (RPA, </a:t>
            </a:r>
            <a:r>
              <a:rPr lang="sv-SE" sz="1200" dirty="0" err="1"/>
              <a:t>IoT</a:t>
            </a:r>
            <a:r>
              <a:rPr lang="sv-SE" sz="1200" dirty="0"/>
              <a:t>, digitala tjänster)</a:t>
            </a:r>
          </a:p>
          <a:p>
            <a:endParaRPr lang="sv-SE" dirty="0"/>
          </a:p>
        </p:txBody>
      </p:sp>
      <p:sp>
        <p:nvSpPr>
          <p:cNvPr id="4" name="Platshållare för bildnummer 3"/>
          <p:cNvSpPr>
            <a:spLocks noGrp="1"/>
          </p:cNvSpPr>
          <p:nvPr>
            <p:ph type="sldNum" sz="quarter" idx="10"/>
          </p:nvPr>
        </p:nvSpPr>
        <p:spPr/>
        <p:txBody>
          <a:bodyPr/>
          <a:lstStyle/>
          <a:p>
            <a:fld id="{267307B5-53E0-410B-9BE0-8C5E15048987}" type="slidenum">
              <a:rPr lang="sv-SE" smtClean="0"/>
              <a:t>13</a:t>
            </a:fld>
            <a:endParaRPr lang="sv-SE"/>
          </a:p>
        </p:txBody>
      </p:sp>
    </p:spTree>
    <p:extLst>
      <p:ext uri="{BB962C8B-B14F-4D97-AF65-F5344CB8AC3E}">
        <p14:creationId xmlns:p14="http://schemas.microsoft.com/office/powerpoint/2010/main" val="378989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2.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67582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sida, grå">
    <p:bg>
      <p:bgPr>
        <a:solidFill>
          <a:srgbClr val="ECECEC"/>
        </a:solidFill>
        <a:effectLst/>
      </p:bgPr>
    </p:bg>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623392" y="1411200"/>
            <a:ext cx="10813025" cy="2700000"/>
          </a:xfrm>
        </p:spPr>
        <p:txBody>
          <a:bodyPr anchor="b" anchorCtr="0"/>
          <a:lstStyle>
            <a:lvl1pPr algn="ctr">
              <a:defRPr sz="7200" baseline="0">
                <a:solidFill>
                  <a:srgbClr val="13567D"/>
                </a:solidFill>
                <a:latin typeface="+mj-lt"/>
                <a:ea typeface="Open Sans Light" panose="020B0306030504020204" pitchFamily="34" charset="0"/>
                <a:cs typeface="Open Sans Light" panose="020B0306030504020204" pitchFamily="34" charset="0"/>
              </a:defRPr>
            </a:lvl1pPr>
          </a:lstStyle>
          <a:p>
            <a:r>
              <a:rPr lang="sv-SE" i="0" dirty="0"/>
              <a:t>Klicka här för att lägga till h</a:t>
            </a:r>
            <a:r>
              <a:rPr lang="sv-SE" dirty="0"/>
              <a:t>uvudrubrik</a:t>
            </a:r>
          </a:p>
        </p:txBody>
      </p:sp>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13567D"/>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dirty="0"/>
              <a:t>Klicka här för att lägga till underrubrik</a:t>
            </a:r>
          </a:p>
        </p:txBody>
      </p:sp>
      <p:pic>
        <p:nvPicPr>
          <p:cNvPr id="5" name="Logotype" descr="Skellefteå kommun_SVART.eps"/>
          <p:cNvPicPr>
            <a:picLocks noChangeAspect="1"/>
          </p:cNvPicPr>
          <p:nvPr userDrawn="1"/>
        </p:nvPicPr>
        <p:blipFill>
          <a:blip r:embed="rId2"/>
          <a:stretch>
            <a:fillRect/>
          </a:stretch>
        </p:blipFill>
        <p:spPr>
          <a:xfrm>
            <a:off x="9867600" y="5745600"/>
            <a:ext cx="1565428" cy="491166"/>
          </a:xfrm>
          <a:prstGeom prst="rect">
            <a:avLst/>
          </a:prstGeom>
        </p:spPr>
      </p:pic>
    </p:spTree>
    <p:extLst>
      <p:ext uri="{BB962C8B-B14F-4D97-AF65-F5344CB8AC3E}">
        <p14:creationId xmlns:p14="http://schemas.microsoft.com/office/powerpoint/2010/main" val="411371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sida, mörkblå">
    <p:bg>
      <p:bgPr>
        <a:solidFill>
          <a:srgbClr val="13567D"/>
        </a:solidFill>
        <a:effectLst/>
      </p:bgPr>
    </p:bg>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623392" y="1411200"/>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dirty="0"/>
              <a:t>Klicka här för att lägga till h</a:t>
            </a:r>
            <a:r>
              <a:rPr lang="sv-SE" dirty="0"/>
              <a:t>uvudrubrik</a:t>
            </a:r>
          </a:p>
        </p:txBody>
      </p:sp>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dirty="0"/>
              <a:t>Klicka här för att lägga till underrubrik</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66413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sida, ljuslila">
    <p:bg>
      <p:bgPr>
        <a:solidFill>
          <a:schemeClr val="accent3"/>
        </a:solidFill>
        <a:effectLst/>
      </p:bgPr>
    </p:bg>
    <p:spTree>
      <p:nvGrpSpPr>
        <p:cNvPr id="1" name=""/>
        <p:cNvGrpSpPr/>
        <p:nvPr/>
      </p:nvGrpSpPr>
      <p:grpSpPr>
        <a:xfrm>
          <a:off x="0" y="0"/>
          <a:ext cx="0" cy="0"/>
          <a:chOff x="0" y="0"/>
          <a:chExt cx="0" cy="0"/>
        </a:xfrm>
      </p:grpSpPr>
      <p:pic>
        <p:nvPicPr>
          <p:cNvPr id="4"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
        <p:nvSpPr>
          <p:cNvPr id="7" name="Rubrik 1"/>
          <p:cNvSpPr>
            <a:spLocks noGrp="1"/>
          </p:cNvSpPr>
          <p:nvPr>
            <p:ph type="title" hasCustomPrompt="1"/>
          </p:nvPr>
        </p:nvSpPr>
        <p:spPr>
          <a:xfrm>
            <a:off x="623392" y="1412776"/>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dirty="0"/>
              <a:t>Klicka här för att lägga till h</a:t>
            </a:r>
            <a:r>
              <a:rPr lang="sv-SE" dirty="0"/>
              <a:t>uvudrubrik</a:t>
            </a:r>
          </a:p>
        </p:txBody>
      </p:sp>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dirty="0"/>
              <a:t>Klicka här för att lägga till underrubrik</a:t>
            </a:r>
          </a:p>
        </p:txBody>
      </p:sp>
    </p:spTree>
    <p:extLst>
      <p:ext uri="{BB962C8B-B14F-4D97-AF65-F5344CB8AC3E}">
        <p14:creationId xmlns:p14="http://schemas.microsoft.com/office/powerpoint/2010/main" val="59049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165165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1569220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435045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text">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1737414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2884015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chemeClr val="bg2"/>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42229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75105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endParaRPr lang="sv-SE" dirty="0"/>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75645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562267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77199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419297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3781941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4B4B4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55974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990145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1430502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9010" y="5746964"/>
            <a:ext cx="1565428" cy="489530"/>
          </a:xfrm>
          <a:prstGeom prst="rect">
            <a:avLst/>
          </a:prstGeom>
        </p:spPr>
      </p:pic>
    </p:spTree>
    <p:extLst>
      <p:ext uri="{BB962C8B-B14F-4D97-AF65-F5344CB8AC3E}">
        <p14:creationId xmlns:p14="http://schemas.microsoft.com/office/powerpoint/2010/main" val="1413530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3027364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374937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1691084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54780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150326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4136926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435165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3611017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4095726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81786B"/>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25422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777170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625608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362435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1876990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2052785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83772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13567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32791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437329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7638616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35091100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229833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3655133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006EB6"/>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098990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8509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a:t>Klicka på ikonen för att lägga till en bild</a:t>
            </a:r>
            <a:endParaRPr lang="sv-SE" dirty="0"/>
          </a:p>
        </p:txBody>
      </p:sp>
    </p:spTree>
    <p:extLst>
      <p:ext uri="{BB962C8B-B14F-4D97-AF65-F5344CB8AC3E}">
        <p14:creationId xmlns:p14="http://schemas.microsoft.com/office/powerpoint/2010/main" val="4123055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7770443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1265911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544032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3023548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CB511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95626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783551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893080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9010" y="5746964"/>
            <a:ext cx="1565428" cy="489530"/>
          </a:xfrm>
          <a:prstGeom prst="rect">
            <a:avLst/>
          </a:prstGeom>
        </p:spPr>
      </p:pic>
    </p:spTree>
    <p:extLst>
      <p:ext uri="{BB962C8B-B14F-4D97-AF65-F5344CB8AC3E}">
        <p14:creationId xmlns:p14="http://schemas.microsoft.com/office/powerpoint/2010/main" val="2630965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19732201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chemeClr val="tx1"/>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92744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542035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FFC01D"/>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148320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4008659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41144084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2125556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1066018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581379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623D5A"/>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77272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706357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39984281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59029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2BEEEB-6890-4B16-A2A7-F910763FF3FB}" type="datetimeFigureOut">
              <a:rPr lang="en-GB" smtClean="0"/>
              <a:t>19-02-21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3D040A-0DD2-402A-803A-0401D7700ABF}" type="slidenum">
              <a:rPr lang="en-GB" smtClean="0"/>
              <a:t>‹Nr.›</a:t>
            </a:fld>
            <a:endParaRPr lang="en-GB"/>
          </a:p>
        </p:txBody>
      </p:sp>
    </p:spTree>
    <p:extLst>
      <p:ext uri="{BB962C8B-B14F-4D97-AF65-F5344CB8AC3E}">
        <p14:creationId xmlns:p14="http://schemas.microsoft.com/office/powerpoint/2010/main" val="39645943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344453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711852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089068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2782046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1722138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520707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34467076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15322759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596114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138566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ubriksida, mörkblå">
    <p:bg>
      <p:bgPr>
        <a:solidFill>
          <a:srgbClr val="13567D"/>
        </a:solidFill>
        <a:effectLst/>
      </p:bgPr>
    </p:bg>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623392" y="1411200"/>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dirty="0"/>
              <a:t>Klicka här för att lägga till h</a:t>
            </a:r>
            <a:r>
              <a:rPr lang="sv-SE" dirty="0"/>
              <a:t>uvudrubrik</a:t>
            </a:r>
          </a:p>
        </p:txBody>
      </p:sp>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dirty="0"/>
              <a:t>Klicka här för att lägga till underrubrik</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8079147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9869010" y="5746146"/>
            <a:ext cx="1565428" cy="491166"/>
          </a:xfrm>
          <a:prstGeom prst="rect">
            <a:avLst/>
          </a:prstGeom>
        </p:spPr>
      </p:pic>
    </p:spTree>
    <p:extLst>
      <p:ext uri="{BB962C8B-B14F-4D97-AF65-F5344CB8AC3E}">
        <p14:creationId xmlns:p14="http://schemas.microsoft.com/office/powerpoint/2010/main" val="4674954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24523145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9"/>
            <a:ext cx="10972800" cy="2274242"/>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5611708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404664"/>
            <a:ext cx="5102357" cy="1041380"/>
          </a:xfrm>
        </p:spPr>
        <p:txBody>
          <a:bodyPr>
            <a:noAutofit/>
          </a:bodyPr>
          <a:lstStyle>
            <a:lvl1pPr algn="l">
              <a:defRPr sz="24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484787"/>
            <a:ext cx="5102357" cy="2664297"/>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4577879"/>
            <a:ext cx="12192000" cy="228012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2200" dirty="0">
              <a:solidFill>
                <a:srgbClr val="FFFFFF"/>
              </a:solidFill>
            </a:endParaRPr>
          </a:p>
        </p:txBody>
      </p:sp>
      <p:sp>
        <p:nvSpPr>
          <p:cNvPr id="4" name="Platshållare för text 3"/>
          <p:cNvSpPr>
            <a:spLocks noGrp="1"/>
          </p:cNvSpPr>
          <p:nvPr>
            <p:ph type="body" sz="quarter" idx="11" hasCustomPrompt="1"/>
          </p:nvPr>
        </p:nvSpPr>
        <p:spPr>
          <a:xfrm>
            <a:off x="719669" y="5805264"/>
            <a:ext cx="6049433" cy="288032"/>
          </a:xfrm>
        </p:spPr>
        <p:txBody>
          <a:bodyPr/>
          <a:lstStyle>
            <a:lvl1pPr>
              <a:defRPr sz="1000" baseline="0">
                <a:solidFill>
                  <a:srgbClr val="000000"/>
                </a:solidFill>
                <a:latin typeface="+mj-lt"/>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6096000" y="0"/>
            <a:ext cx="6096000" cy="4574880"/>
          </a:xfrm>
        </p:spPr>
        <p:txBody>
          <a:bodyPr anchor="ctr">
            <a:normAutofit/>
          </a:bodyPr>
          <a:lstStyle>
            <a:lvl1pPr algn="ctr">
              <a:defRPr sz="14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3175826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72AE9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609600" y="731520"/>
            <a:ext cx="10972800" cy="1143000"/>
          </a:xfrm>
        </p:spPr>
        <p:txBody>
          <a:bodyPr>
            <a:noAutofit/>
          </a:bodyPr>
          <a:lstStyle>
            <a:lvl1pPr algn="l">
              <a:defRPr sz="3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609600" y="1874838"/>
            <a:ext cx="10972800" cy="3641725"/>
          </a:xfrm>
        </p:spPr>
        <p:txBody>
          <a:bodyPr/>
          <a:lstStyle>
            <a:lvl1pPr marL="342900" indent="-34290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50392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sida, orange">
    <p:bg>
      <p:bgPr>
        <a:solidFill>
          <a:schemeClr val="accent1"/>
        </a:solidFill>
        <a:effectLst/>
      </p:bgPr>
    </p:bg>
    <p:spTree>
      <p:nvGrpSpPr>
        <p:cNvPr id="1" name=""/>
        <p:cNvGrpSpPr/>
        <p:nvPr/>
      </p:nvGrpSpPr>
      <p:grpSpPr>
        <a:xfrm>
          <a:off x="0" y="0"/>
          <a:ext cx="0" cy="0"/>
          <a:chOff x="0" y="0"/>
          <a:chExt cx="0" cy="0"/>
        </a:xfrm>
      </p:grpSpPr>
      <p:sp>
        <p:nvSpPr>
          <p:cNvPr id="7" name="Rubrik 1"/>
          <p:cNvSpPr>
            <a:spLocks noGrp="1"/>
          </p:cNvSpPr>
          <p:nvPr>
            <p:ph type="title" hasCustomPrompt="1"/>
          </p:nvPr>
        </p:nvSpPr>
        <p:spPr>
          <a:xfrm>
            <a:off x="623392" y="1411200"/>
            <a:ext cx="10813025" cy="2700000"/>
          </a:xfrm>
        </p:spPr>
        <p:txBody>
          <a:bodyPr anchor="b" anchorCtr="0"/>
          <a:lstStyle>
            <a:lvl1pPr algn="ctr">
              <a:defRPr sz="7200" baseline="0">
                <a:solidFill>
                  <a:srgbClr val="FFFFFF"/>
                </a:solidFill>
                <a:latin typeface="+mj-lt"/>
                <a:ea typeface="Open Sans Light" panose="020B0306030504020204" pitchFamily="34" charset="0"/>
                <a:cs typeface="Open Sans Light" panose="020B0306030504020204" pitchFamily="34" charset="0"/>
              </a:defRPr>
            </a:lvl1pPr>
          </a:lstStyle>
          <a:p>
            <a:r>
              <a:rPr lang="sv-SE" i="0" dirty="0"/>
              <a:t>Klicka här för att lägga till h</a:t>
            </a:r>
            <a:r>
              <a:rPr lang="sv-SE" dirty="0"/>
              <a:t>uvudrubrik</a:t>
            </a:r>
          </a:p>
        </p:txBody>
      </p:sp>
      <p:sp>
        <p:nvSpPr>
          <p:cNvPr id="8" name="Platshållare för text 3"/>
          <p:cNvSpPr>
            <a:spLocks noGrp="1"/>
          </p:cNvSpPr>
          <p:nvPr>
            <p:ph type="body" sz="quarter" idx="11" hasCustomPrompt="1"/>
          </p:nvPr>
        </p:nvSpPr>
        <p:spPr>
          <a:xfrm>
            <a:off x="623392" y="4264064"/>
            <a:ext cx="10813025" cy="677104"/>
          </a:xfrm>
        </p:spPr>
        <p:txBody>
          <a:bodyPr/>
          <a:lstStyle>
            <a:lvl1pPr algn="ctr">
              <a:defRPr sz="2800" baseline="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sz="1000">
                <a:latin typeface="+mj-lt"/>
              </a:defRPr>
            </a:lvl2pPr>
            <a:lvl3pPr>
              <a:defRPr sz="1000">
                <a:solidFill>
                  <a:schemeClr val="tx1"/>
                </a:solidFill>
                <a:latin typeface="+mj-lt"/>
              </a:defRPr>
            </a:lvl3pPr>
            <a:lvl4pPr>
              <a:defRPr sz="1000">
                <a:solidFill>
                  <a:schemeClr val="tx1"/>
                </a:solidFill>
                <a:latin typeface="+mj-lt"/>
              </a:defRPr>
            </a:lvl4pPr>
            <a:lvl5pPr>
              <a:defRPr sz="1000">
                <a:solidFill>
                  <a:srgbClr val="FFFFFF"/>
                </a:solidFill>
                <a:latin typeface="+mj-lt"/>
              </a:defRPr>
            </a:lvl5pPr>
          </a:lstStyle>
          <a:p>
            <a:pPr lvl="0"/>
            <a:r>
              <a:rPr lang="sv-SE" dirty="0"/>
              <a:t>Klicka här för att lägga till underrubrik</a:t>
            </a:r>
          </a:p>
        </p:txBody>
      </p:sp>
      <p:pic>
        <p:nvPicPr>
          <p:cNvPr id="5"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8306" y="5745600"/>
            <a:ext cx="1568111" cy="489600"/>
          </a:xfrm>
          <a:prstGeom prst="rect">
            <a:avLst/>
          </a:prstGeom>
        </p:spPr>
      </p:pic>
    </p:spTree>
    <p:extLst>
      <p:ext uri="{BB962C8B-B14F-4D97-AF65-F5344CB8AC3E}">
        <p14:creationId xmlns:p14="http://schemas.microsoft.com/office/powerpoint/2010/main" val="3510397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theme" Target="../theme/theme10.xml"/><Relationship Id="rId1" Type="http://schemas.openxmlformats.org/officeDocument/2006/relationships/slideLayout" Target="../slideLayouts/slideLayout55.xml"/><Relationship Id="rId2" Type="http://schemas.openxmlformats.org/officeDocument/2006/relationships/slideLayout" Target="../slideLayouts/slideLayout56.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theme" Target="../theme/theme11.xml"/><Relationship Id="rId1" Type="http://schemas.openxmlformats.org/officeDocument/2006/relationships/slideLayout" Target="../slideLayouts/slideLayout61.xml"/><Relationship Id="rId2" Type="http://schemas.openxmlformats.org/officeDocument/2006/relationships/slideLayout" Target="../slideLayouts/slideLayout6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theme" Target="../theme/theme12.xml"/><Relationship Id="rId1" Type="http://schemas.openxmlformats.org/officeDocument/2006/relationships/slideLayout" Target="../slideLayouts/slideLayout67.xml"/><Relationship Id="rId2"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theme" Target="../theme/theme13.xml"/><Relationship Id="rId1" Type="http://schemas.openxmlformats.org/officeDocument/2006/relationships/slideLayout" Target="../slideLayouts/slideLayout73.xml"/><Relationship Id="rId2" Type="http://schemas.openxmlformats.org/officeDocument/2006/relationships/slideLayout" Target="../slideLayouts/slideLayout7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theme" Target="../theme/theme14.xml"/><Relationship Id="rId1" Type="http://schemas.openxmlformats.org/officeDocument/2006/relationships/slideLayout" Target="../slideLayouts/slideLayout79.xml"/><Relationship Id="rId2"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theme" Target="../theme/theme4.xml"/><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theme" Target="../theme/theme5.xml"/><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theme" Target="../theme/theme6.xml"/><Relationship Id="rId1" Type="http://schemas.openxmlformats.org/officeDocument/2006/relationships/slideLayout" Target="../slideLayouts/slideLayout31.xml"/><Relationship Id="rId2"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theme" Target="../theme/theme7.xml"/><Relationship Id="rId1" Type="http://schemas.openxmlformats.org/officeDocument/2006/relationships/slideLayout" Target="../slideLayouts/slideLayout37.xml"/><Relationship Id="rId2"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theme" Target="../theme/theme8.xml"/><Relationship Id="rId1" Type="http://schemas.openxmlformats.org/officeDocument/2006/relationships/slideLayout" Target="../slideLayouts/slideLayout43.xml"/><Relationship Id="rId2"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theme" Target="../theme/theme9.xml"/><Relationship Id="rId1" Type="http://schemas.openxmlformats.org/officeDocument/2006/relationships/slideLayout" Target="../slideLayouts/slideLayout49.xml"/><Relationship Id="rId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175194340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925" r:id="rId7"/>
    <p:sldLayoutId id="2147483926" r:id="rId8"/>
  </p:sldLayoutIdLst>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chemeClr val="tx1"/>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chemeClr val="tx1"/>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chemeClr val="tx1"/>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chemeClr val="tx1"/>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chemeClr val="tx1"/>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chemeClr val="tx1"/>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chemeClr val="tx1"/>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chemeClr val="tx1"/>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C01D"/>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274398317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Lst>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chemeClr val="tx1"/>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chemeClr val="tx1"/>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chemeClr val="tx1"/>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chemeClr val="tx1"/>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chemeClr val="tx1"/>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chemeClr val="tx1"/>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chemeClr val="tx1"/>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chemeClr val="tx1"/>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623D5A"/>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316347614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774" r:id="rId3"/>
    <p:sldLayoutId id="2147483809" r:id="rId4"/>
    <p:sldLayoutId id="2147483810" r:id="rId5"/>
    <p:sldLayoutId id="2147483811"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8F2970"/>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152767928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4D7579"/>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84307189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72AE9F"/>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154497245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2324484103"/>
      </p:ext>
    </p:extLst>
  </p:cSld>
  <p:clrMap bg1="lt1" tx1="dk1" bg2="lt2" tx2="dk2" accent1="accent1" accent2="accent2" accent3="accent3" accent4="accent4" accent5="accent5" accent6="accent6" hlink="hlink" folHlink="folHlink"/>
  <p:sldLayoutIdLst>
    <p:sldLayoutId id="2147483899" r:id="rId1"/>
    <p:sldLayoutId id="2147483923" r:id="rId2"/>
    <p:sldLayoutId id="2147483924" r:id="rId3"/>
    <p:sldLayoutId id="2147483922" r:id="rId4"/>
  </p:sldLayoutIdLst>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chemeClr val="tx1"/>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chemeClr val="tx1"/>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chemeClr val="tx1"/>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chemeClr val="tx1"/>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chemeClr val="tx1"/>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chemeClr val="tx1"/>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chemeClr val="tx1"/>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chemeClr val="tx1"/>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41265428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B4B4B"/>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360738810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CECEC"/>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377193629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Lst>
  <p:txStyles>
    <p:titleStyle>
      <a:lvl1pPr algn="l" defTabSz="457200" rtl="0" eaLnBrk="1" latinLnBrk="0" hangingPunct="1">
        <a:spcBef>
          <a:spcPct val="0"/>
        </a:spcBef>
        <a:buNone/>
        <a:defRPr sz="3000" kern="1200">
          <a:solidFill>
            <a:schemeClr val="tx1"/>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chemeClr val="tx1"/>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chemeClr val="tx1"/>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chemeClr val="tx1"/>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chemeClr val="tx1"/>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chemeClr val="tx1"/>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chemeClr val="tx1"/>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chemeClr val="tx1"/>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chemeClr val="tx1"/>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1786B"/>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36374367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3567D"/>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111307188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6EB6"/>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238357141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CB511C"/>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609600" y="1600203"/>
            <a:ext cx="10972800" cy="4525963"/>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solidFill>
                  <a:srgbClr val="000000">
                    <a:tint val="75000"/>
                  </a:srgbClr>
                </a:solidFill>
              </a:rPr>
              <a:pPr/>
              <a:t>19-02-21</a:t>
            </a:fld>
            <a:endParaRPr lang="sv-SE">
              <a:solidFill>
                <a:srgbClr val="000000">
                  <a:tint val="75000"/>
                </a:srgbClr>
              </a:solidFill>
            </a:endParaRPr>
          </a:p>
        </p:txBody>
      </p:sp>
      <p:sp>
        <p:nvSpPr>
          <p:cNvPr id="5" name="Sidfot"/>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solidFill>
                  <a:srgbClr val="000000">
                    <a:tint val="75000"/>
                  </a:srgbClr>
                </a:solidFill>
              </a:rPr>
              <a:pPr/>
              <a:t>‹Nr.›</a:t>
            </a:fld>
            <a:endParaRPr lang="sv-SE">
              <a:solidFill>
                <a:srgbClr val="000000">
                  <a:tint val="75000"/>
                </a:srgbClr>
              </a:solidFill>
            </a:endParaRPr>
          </a:p>
        </p:txBody>
      </p:sp>
    </p:spTree>
    <p:extLst>
      <p:ext uri="{BB962C8B-B14F-4D97-AF65-F5344CB8AC3E}">
        <p14:creationId xmlns:p14="http://schemas.microsoft.com/office/powerpoint/2010/main" val="250692724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txStyles>
    <p:titleStyle>
      <a:lvl1pPr algn="l" defTabSz="457200" rtl="0" eaLnBrk="1" latinLnBrk="0" hangingPunct="1">
        <a:spcBef>
          <a:spcPct val="0"/>
        </a:spcBef>
        <a:buNone/>
        <a:defRPr sz="3000" kern="1200">
          <a:solidFill>
            <a:srgbClr val="FFFFFF"/>
          </a:solidFill>
          <a:latin typeface="+mj-lt"/>
          <a:ea typeface="+mj-ea"/>
          <a:cs typeface="+mj-cs"/>
        </a:defRPr>
      </a:lvl1pPr>
    </p:titleStyle>
    <p:bodyStyle>
      <a:lvl1pPr marL="0" indent="0" algn="l" defTabSz="457200" rtl="0" eaLnBrk="1" latinLnBrk="0" hangingPunct="1">
        <a:spcBef>
          <a:spcPct val="20000"/>
        </a:spcBef>
        <a:spcAft>
          <a:spcPts val="500"/>
        </a:spcAft>
        <a:buFont typeface="Arial"/>
        <a:buNone/>
        <a:defRPr sz="2200" kern="1200">
          <a:solidFill>
            <a:srgbClr val="FFFFFF"/>
          </a:solidFill>
          <a:latin typeface="+mn-lt"/>
          <a:ea typeface="+mn-ea"/>
          <a:cs typeface="+mn-cs"/>
        </a:defRPr>
      </a:lvl1pPr>
      <a:lvl2pPr marL="719138" indent="-363538" algn="l" defTabSz="457200" rtl="0" eaLnBrk="1" latinLnBrk="0" hangingPunct="1">
        <a:spcBef>
          <a:spcPct val="20000"/>
        </a:spcBef>
        <a:spcAft>
          <a:spcPts val="500"/>
        </a:spcAft>
        <a:buFont typeface="Arial"/>
        <a:buChar char="–"/>
        <a:defRPr sz="2000" kern="1200">
          <a:solidFill>
            <a:srgbClr val="FFFFFF"/>
          </a:solidFill>
          <a:latin typeface="+mn-lt"/>
          <a:ea typeface="+mn-ea"/>
          <a:cs typeface="+mn-cs"/>
        </a:defRPr>
      </a:lvl2pPr>
      <a:lvl3pPr marL="1074738" indent="-355600" algn="l" defTabSz="457200" rtl="0" eaLnBrk="1" latinLnBrk="0" hangingPunct="1">
        <a:spcBef>
          <a:spcPct val="20000"/>
        </a:spcBef>
        <a:spcAft>
          <a:spcPts val="500"/>
        </a:spcAft>
        <a:buFont typeface="Arial"/>
        <a:buChar char="•"/>
        <a:defRPr sz="1800" kern="1200">
          <a:solidFill>
            <a:srgbClr val="FFFFFF"/>
          </a:solidFill>
          <a:latin typeface="+mn-lt"/>
          <a:ea typeface="+mn-ea"/>
          <a:cs typeface="+mn-cs"/>
        </a:defRPr>
      </a:lvl3pPr>
      <a:lvl4pPr marL="1346200" indent="-271463" algn="l" defTabSz="457200" rtl="0" eaLnBrk="1" latinLnBrk="0" hangingPunct="1">
        <a:spcBef>
          <a:spcPct val="20000"/>
        </a:spcBef>
        <a:spcAft>
          <a:spcPts val="500"/>
        </a:spcAft>
        <a:buFont typeface="Arial"/>
        <a:buChar char="–"/>
        <a:defRPr sz="1600" kern="1200">
          <a:solidFill>
            <a:srgbClr val="FFFFFF"/>
          </a:solidFill>
          <a:latin typeface="+mn-lt"/>
          <a:ea typeface="+mn-ea"/>
          <a:cs typeface="+mn-cs"/>
        </a:defRPr>
      </a:lvl4pPr>
      <a:lvl5pPr marL="1617663" indent="-271463" algn="l" defTabSz="457200" rtl="0" eaLnBrk="1" latinLnBrk="0" hangingPunct="1">
        <a:spcBef>
          <a:spcPct val="20000"/>
        </a:spcBef>
        <a:spcAft>
          <a:spcPts val="500"/>
        </a:spcAft>
        <a:buFont typeface="Arial" panose="020B0604020202020204" pitchFamily="34" charset="0"/>
        <a:buChar char="•"/>
        <a:defRPr sz="1400" kern="1200">
          <a:solidFill>
            <a:srgbClr val="FFFFFF"/>
          </a:solidFill>
          <a:latin typeface="+mn-lt"/>
          <a:ea typeface="+mn-ea"/>
          <a:cs typeface="+mn-cs"/>
        </a:defRPr>
      </a:lvl5pPr>
      <a:lvl6pPr marL="1795463" indent="-177800" algn="l" defTabSz="457200" rtl="0" eaLnBrk="1" latinLnBrk="0" hangingPunct="1">
        <a:spcBef>
          <a:spcPct val="20000"/>
        </a:spcBef>
        <a:spcAft>
          <a:spcPts val="500"/>
        </a:spcAft>
        <a:buFont typeface="Open Sans" panose="020B0606030504020204" pitchFamily="34" charset="0"/>
        <a:buChar char="–"/>
        <a:defRPr sz="1200" kern="1200">
          <a:solidFill>
            <a:srgbClr val="FFFFFF"/>
          </a:solidFill>
          <a:latin typeface="+mn-lt"/>
          <a:ea typeface="+mn-ea"/>
          <a:cs typeface="+mn-cs"/>
        </a:defRPr>
      </a:lvl6pPr>
      <a:lvl7pPr marL="1973263" indent="-177800" algn="l" defTabSz="457200" rtl="0" eaLnBrk="1" latinLnBrk="0" hangingPunct="1">
        <a:spcBef>
          <a:spcPct val="20000"/>
        </a:spcBef>
        <a:spcAft>
          <a:spcPts val="500"/>
        </a:spcAft>
        <a:buFont typeface="Arial"/>
        <a:buChar char="•"/>
        <a:defRPr sz="1000" kern="1200" baseline="0">
          <a:solidFill>
            <a:srgbClr val="FFFFFF"/>
          </a:solidFill>
          <a:latin typeface="+mn-lt"/>
          <a:ea typeface="+mn-ea"/>
          <a:cs typeface="+mn-cs"/>
        </a:defRPr>
      </a:lvl7pPr>
      <a:lvl8pPr marL="2151063" indent="-177800" algn="l" defTabSz="457200" rtl="0" eaLnBrk="1" latinLnBrk="0" hangingPunct="1">
        <a:spcBef>
          <a:spcPct val="20000"/>
        </a:spcBef>
        <a:spcAft>
          <a:spcPts val="500"/>
        </a:spcAft>
        <a:buFont typeface="Open Sans" panose="020B0606030504020204" pitchFamily="34" charset="0"/>
        <a:buChar char="–"/>
        <a:defRPr sz="800" kern="1200" baseline="0">
          <a:solidFill>
            <a:srgbClr val="FFFFFF"/>
          </a:solidFill>
          <a:latin typeface="+mn-lt"/>
          <a:ea typeface="+mn-ea"/>
          <a:cs typeface="+mn-cs"/>
        </a:defRPr>
      </a:lvl8pPr>
      <a:lvl9pPr marL="2328863" indent="-177800" algn="l" defTabSz="457200" rtl="0" eaLnBrk="1" latinLnBrk="0" hangingPunct="1">
        <a:spcBef>
          <a:spcPct val="20000"/>
        </a:spcBef>
        <a:spcAft>
          <a:spcPts val="500"/>
        </a:spcAft>
        <a:buFont typeface="Arial"/>
        <a:buChar char="•"/>
        <a:defRPr sz="600" kern="1200" baseline="0">
          <a:solidFill>
            <a:srgbClr val="FFFFFF"/>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9.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new product stamp png">
            <a:extLst>
              <a:ext uri="{FF2B5EF4-FFF2-40B4-BE49-F238E27FC236}">
                <a16:creationId xmlns="" xmlns:a16="http://schemas.microsoft.com/office/drawing/2014/main" id="{694E6FE4-1156-4CC2-A1BF-D8F7A206F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332656"/>
            <a:ext cx="6192688"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819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 xmlns:a16="http://schemas.microsoft.com/office/drawing/2014/main" id="{5A29FC3F-5C77-4EC1-A27E-B2FF8B0E09E3}"/>
              </a:ext>
            </a:extLst>
          </p:cNvPr>
          <p:cNvSpPr>
            <a:spLocks noGrp="1"/>
          </p:cNvSpPr>
          <p:nvPr>
            <p:ph type="title"/>
          </p:nvPr>
        </p:nvSpPr>
        <p:spPr/>
        <p:txBody>
          <a:bodyPr/>
          <a:lstStyle/>
          <a:p>
            <a:r>
              <a:rPr lang="sv-SE" sz="3200" dirty="0"/>
              <a:t>2. Se över dina digitala informationstillgångar</a:t>
            </a:r>
          </a:p>
        </p:txBody>
      </p:sp>
      <p:sp>
        <p:nvSpPr>
          <p:cNvPr id="5" name="Platshållare för text 4">
            <a:extLst>
              <a:ext uri="{FF2B5EF4-FFF2-40B4-BE49-F238E27FC236}">
                <a16:creationId xmlns="" xmlns:a16="http://schemas.microsoft.com/office/drawing/2014/main" id="{E0993C29-FE5F-4B4D-97B5-EF0F835EBC9F}"/>
              </a:ext>
            </a:extLst>
          </p:cNvPr>
          <p:cNvSpPr>
            <a:spLocks noGrp="1"/>
          </p:cNvSpPr>
          <p:nvPr>
            <p:ph type="body" sz="quarter" idx="10"/>
          </p:nvPr>
        </p:nvSpPr>
        <p:spPr/>
        <p:txBody>
          <a:bodyPr/>
          <a:lstStyle/>
          <a:p>
            <a:r>
              <a:rPr lang="sv-SE" sz="2000" dirty="0"/>
              <a:t>Korrekt?</a:t>
            </a:r>
          </a:p>
          <a:p>
            <a:r>
              <a:rPr lang="sv-SE" sz="2000" dirty="0"/>
              <a:t>Tillgängligt? (Digital? Inlåst av leverantör?)</a:t>
            </a:r>
          </a:p>
          <a:p>
            <a:r>
              <a:rPr lang="sv-SE" sz="2000" dirty="0"/>
              <a:t>Data med fördomar?</a:t>
            </a:r>
          </a:p>
          <a:p>
            <a:r>
              <a:rPr lang="sv-SE" sz="2000" dirty="0"/>
              <a:t>Tillräckligt mycket/varierande? (även fel!)</a:t>
            </a:r>
          </a:p>
          <a:p>
            <a:pPr marL="0" indent="0">
              <a:buNone/>
            </a:pPr>
            <a:endParaRPr lang="sv-SE" sz="3200" b="1" dirty="0"/>
          </a:p>
          <a:p>
            <a:pPr marL="0" indent="0">
              <a:buNone/>
            </a:pPr>
            <a:r>
              <a:rPr lang="sv-SE" sz="3600" b="1" dirty="0"/>
              <a:t>Glöm inte ”betygsätta vinet”!</a:t>
            </a:r>
          </a:p>
          <a:p>
            <a:pPr lvl="1"/>
            <a:endParaRPr lang="sv-SE" sz="1800" dirty="0"/>
          </a:p>
        </p:txBody>
      </p:sp>
      <p:sp>
        <p:nvSpPr>
          <p:cNvPr id="7" name="Pil: vänster 6">
            <a:extLst>
              <a:ext uri="{FF2B5EF4-FFF2-40B4-BE49-F238E27FC236}">
                <a16:creationId xmlns="" xmlns:a16="http://schemas.microsoft.com/office/drawing/2014/main" id="{7D9E28C1-2FD9-4E63-958D-6CF56D18A6B7}"/>
              </a:ext>
            </a:extLst>
          </p:cNvPr>
          <p:cNvSpPr/>
          <p:nvPr/>
        </p:nvSpPr>
        <p:spPr>
          <a:xfrm>
            <a:off x="6168008" y="1874520"/>
            <a:ext cx="5617301" cy="2160240"/>
          </a:xfrm>
          <a:prstGeom prst="leftArrow">
            <a:avLst>
              <a:gd name="adj1" fmla="val 74212"/>
              <a:gd name="adj2" fmla="val 50000"/>
            </a:avLst>
          </a:prstGeom>
          <a:solidFill>
            <a:srgbClr val="00B0F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b="1" dirty="0"/>
              <a:t>Kostnadsdrivande!</a:t>
            </a:r>
          </a:p>
          <a:p>
            <a:pPr algn="ctr"/>
            <a:r>
              <a:rPr lang="sv-SE" dirty="0"/>
              <a:t>Hitta fel i informationen tidigt. Automatisera insamling. Förbjud fritext där det går!</a:t>
            </a:r>
          </a:p>
        </p:txBody>
      </p:sp>
    </p:spTree>
    <p:extLst>
      <p:ext uri="{BB962C8B-B14F-4D97-AF65-F5344CB8AC3E}">
        <p14:creationId xmlns:p14="http://schemas.microsoft.com/office/powerpoint/2010/main" val="1554045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 xmlns:a16="http://schemas.microsoft.com/office/drawing/2014/main" id="{00DF492E-422B-4E86-B398-27AA3AC5A8E9}"/>
              </a:ext>
            </a:extLst>
          </p:cNvPr>
          <p:cNvPicPr>
            <a:picLocks noChangeAspect="1"/>
          </p:cNvPicPr>
          <p:nvPr/>
        </p:nvPicPr>
        <p:blipFill>
          <a:blip r:embed="rId3"/>
          <a:stretch>
            <a:fillRect/>
          </a:stretch>
        </p:blipFill>
        <p:spPr>
          <a:xfrm>
            <a:off x="623637" y="1874838"/>
            <a:ext cx="4419773" cy="4400012"/>
          </a:xfrm>
          <a:prstGeom prst="rect">
            <a:avLst/>
          </a:prstGeom>
        </p:spPr>
      </p:pic>
      <p:pic>
        <p:nvPicPr>
          <p:cNvPr id="9" name="Bildobjekt 8">
            <a:extLst>
              <a:ext uri="{FF2B5EF4-FFF2-40B4-BE49-F238E27FC236}">
                <a16:creationId xmlns="" xmlns:a16="http://schemas.microsoft.com/office/drawing/2014/main" id="{0AF9AEAD-2C07-46E9-A3C0-AEE128CE1E90}"/>
              </a:ext>
            </a:extLst>
          </p:cNvPr>
          <p:cNvPicPr>
            <a:picLocks noChangeAspect="1"/>
          </p:cNvPicPr>
          <p:nvPr/>
        </p:nvPicPr>
        <p:blipFill>
          <a:blip r:embed="rId4"/>
          <a:stretch>
            <a:fillRect/>
          </a:stretch>
        </p:blipFill>
        <p:spPr>
          <a:xfrm>
            <a:off x="5231904" y="1876691"/>
            <a:ext cx="4413485" cy="4400330"/>
          </a:xfrm>
          <a:prstGeom prst="rect">
            <a:avLst/>
          </a:prstGeom>
        </p:spPr>
      </p:pic>
      <p:sp>
        <p:nvSpPr>
          <p:cNvPr id="10" name="Rubrik 9">
            <a:extLst>
              <a:ext uri="{FF2B5EF4-FFF2-40B4-BE49-F238E27FC236}">
                <a16:creationId xmlns="" xmlns:a16="http://schemas.microsoft.com/office/drawing/2014/main" id="{389FD251-A4CC-426C-9612-451B85047E09}"/>
              </a:ext>
            </a:extLst>
          </p:cNvPr>
          <p:cNvSpPr>
            <a:spLocks noGrp="1"/>
          </p:cNvSpPr>
          <p:nvPr>
            <p:ph type="title"/>
          </p:nvPr>
        </p:nvSpPr>
        <p:spPr/>
        <p:txBody>
          <a:bodyPr/>
          <a:lstStyle/>
          <a:p>
            <a:r>
              <a:rPr lang="sv-SE" dirty="0"/>
              <a:t>Kan vi lita på modellen?</a:t>
            </a:r>
          </a:p>
        </p:txBody>
      </p:sp>
      <p:sp>
        <p:nvSpPr>
          <p:cNvPr id="2" name="Platshållare för text 1">
            <a:extLst>
              <a:ext uri="{FF2B5EF4-FFF2-40B4-BE49-F238E27FC236}">
                <a16:creationId xmlns="" xmlns:a16="http://schemas.microsoft.com/office/drawing/2014/main" id="{B085492D-63D0-4E3D-B32E-3EBDDCFE5D67}"/>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2911595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23E262F2-9905-4556-894C-A49F1E6B9340}"/>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 xmlns:a16="http://schemas.microsoft.com/office/drawing/2014/main" id="{8EE9DC97-A70A-4806-A4CA-19ADF1EE0701}"/>
              </a:ext>
            </a:extLst>
          </p:cNvPr>
          <p:cNvSpPr>
            <a:spLocks noGrp="1"/>
          </p:cNvSpPr>
          <p:nvPr>
            <p:ph idx="1"/>
          </p:nvPr>
        </p:nvSpPr>
        <p:spPr/>
        <p:txBody>
          <a:bodyPr/>
          <a:lstStyle/>
          <a:p>
            <a:endParaRPr lang="sv-SE"/>
          </a:p>
        </p:txBody>
      </p:sp>
      <p:pic>
        <p:nvPicPr>
          <p:cNvPr id="1026" name="Picture 2" descr="https://upload.wikimedia.org/wikipedia/commons/b/bb/FT-17-argonne-1918.gif">
            <a:extLst>
              <a:ext uri="{FF2B5EF4-FFF2-40B4-BE49-F238E27FC236}">
                <a16:creationId xmlns="" xmlns:a16="http://schemas.microsoft.com/office/drawing/2014/main" id="{EC5CCB21-4A87-40ED-B2AD-0575BE348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1480"/>
            <a:ext cx="12192000" cy="917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603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 xmlns:a16="http://schemas.microsoft.com/office/drawing/2014/main" id="{5A29FC3F-5C77-4EC1-A27E-B2FF8B0E09E3}"/>
              </a:ext>
            </a:extLst>
          </p:cNvPr>
          <p:cNvSpPr>
            <a:spLocks noGrp="1"/>
          </p:cNvSpPr>
          <p:nvPr>
            <p:ph type="title"/>
          </p:nvPr>
        </p:nvSpPr>
        <p:spPr/>
        <p:txBody>
          <a:bodyPr/>
          <a:lstStyle/>
          <a:p>
            <a:r>
              <a:rPr lang="sv-SE" sz="3200" dirty="0"/>
              <a:t>3. Process- och kvalitetsutveckling</a:t>
            </a:r>
            <a:endParaRPr lang="sv-SE" dirty="0"/>
          </a:p>
        </p:txBody>
      </p:sp>
      <p:sp>
        <p:nvSpPr>
          <p:cNvPr id="5" name="Platshållare för text 4">
            <a:extLst>
              <a:ext uri="{FF2B5EF4-FFF2-40B4-BE49-F238E27FC236}">
                <a16:creationId xmlns="" xmlns:a16="http://schemas.microsoft.com/office/drawing/2014/main" id="{E0993C29-FE5F-4B4D-97B5-EF0F835EBC9F}"/>
              </a:ext>
            </a:extLst>
          </p:cNvPr>
          <p:cNvSpPr>
            <a:spLocks noGrp="1"/>
          </p:cNvSpPr>
          <p:nvPr>
            <p:ph type="body" sz="quarter" idx="10"/>
          </p:nvPr>
        </p:nvSpPr>
        <p:spPr/>
        <p:txBody>
          <a:bodyPr/>
          <a:lstStyle/>
          <a:p>
            <a:r>
              <a:rPr lang="sv-SE" sz="2000" dirty="0"/>
              <a:t>AI en komponent av många i verksamhetsutveckling</a:t>
            </a:r>
          </a:p>
          <a:p>
            <a:r>
              <a:rPr lang="sv-SE" sz="2000" dirty="0"/>
              <a:t>Deep Learning skapar modeller som inte enkelt förklarar sig själva</a:t>
            </a:r>
          </a:p>
          <a:p>
            <a:r>
              <a:rPr lang="sv-SE" sz="2000" dirty="0"/>
              <a:t>En svart låda</a:t>
            </a:r>
          </a:p>
          <a:p>
            <a:pPr lvl="1"/>
            <a:r>
              <a:rPr lang="sv-SE" sz="1800" dirty="0"/>
              <a:t>Hur förklarar vi ett beslut?</a:t>
            </a:r>
          </a:p>
          <a:p>
            <a:pPr lvl="1"/>
            <a:r>
              <a:rPr lang="sv-SE" sz="1800" dirty="0"/>
              <a:t>Hur får vi transparens och tillit?</a:t>
            </a:r>
          </a:p>
          <a:p>
            <a:r>
              <a:rPr lang="sv-SE" sz="2000" dirty="0"/>
              <a:t>De som får effekt fokuserar på förändringsledning och affärsutveckling, inte teknik</a:t>
            </a:r>
          </a:p>
        </p:txBody>
      </p:sp>
    </p:spTree>
    <p:extLst>
      <p:ext uri="{BB962C8B-B14F-4D97-AF65-F5344CB8AC3E}">
        <p14:creationId xmlns:p14="http://schemas.microsoft.com/office/powerpoint/2010/main" val="199558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11E6447-A8FA-428B-8215-F9D14BDAD4DA}"/>
              </a:ext>
            </a:extLst>
          </p:cNvPr>
          <p:cNvSpPr>
            <a:spLocks noGrp="1"/>
          </p:cNvSpPr>
          <p:nvPr>
            <p:ph type="title"/>
          </p:nvPr>
        </p:nvSpPr>
        <p:spPr/>
        <p:txBody>
          <a:bodyPr/>
          <a:lstStyle/>
          <a:p>
            <a:r>
              <a:rPr lang="sv-SE" dirty="0"/>
              <a:t>Vem äger vad?</a:t>
            </a:r>
          </a:p>
        </p:txBody>
      </p:sp>
      <p:sp>
        <p:nvSpPr>
          <p:cNvPr id="5" name="Platshållare för text 4">
            <a:extLst>
              <a:ext uri="{FF2B5EF4-FFF2-40B4-BE49-F238E27FC236}">
                <a16:creationId xmlns="" xmlns:a16="http://schemas.microsoft.com/office/drawing/2014/main" id="{B26E9DCC-897A-4C83-A28A-1DBF7BE0FD3C}"/>
              </a:ext>
            </a:extLst>
          </p:cNvPr>
          <p:cNvSpPr>
            <a:spLocks noGrp="1"/>
          </p:cNvSpPr>
          <p:nvPr>
            <p:ph type="body" sz="quarter" idx="11"/>
          </p:nvPr>
        </p:nvSpPr>
        <p:spPr/>
        <p:txBody>
          <a:bodyPr/>
          <a:lstStyle/>
          <a:p>
            <a:r>
              <a:rPr lang="sv-SE" dirty="0"/>
              <a:t>I de flesta fall tränar du någon annans AI. </a:t>
            </a:r>
          </a:p>
          <a:p>
            <a:r>
              <a:rPr lang="sv-SE" dirty="0"/>
              <a:t>Hur byter du AI?</a:t>
            </a:r>
          </a:p>
          <a:p>
            <a:r>
              <a:rPr lang="sv-SE" dirty="0"/>
              <a:t>Kommer den nya fram till samma resultat?</a:t>
            </a:r>
          </a:p>
          <a:p>
            <a:endParaRPr lang="sv-SE" dirty="0"/>
          </a:p>
        </p:txBody>
      </p:sp>
    </p:spTree>
    <p:extLst>
      <p:ext uri="{BB962C8B-B14F-4D97-AF65-F5344CB8AC3E}">
        <p14:creationId xmlns:p14="http://schemas.microsoft.com/office/powerpoint/2010/main" val="3032970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kärmavbild 2019-02-21 kl. 11.30.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43377"/>
          </a:xfrm>
          <a:prstGeom prst="rect">
            <a:avLst/>
          </a:prstGeom>
        </p:spPr>
      </p:pic>
    </p:spTree>
    <p:extLst>
      <p:ext uri="{BB962C8B-B14F-4D97-AF65-F5344CB8AC3E}">
        <p14:creationId xmlns:p14="http://schemas.microsoft.com/office/powerpoint/2010/main" val="42672005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B8707661-B8A0-45BA-86A1-0051D1B8D8CC}"/>
              </a:ext>
            </a:extLst>
          </p:cNvPr>
          <p:cNvSpPr>
            <a:spLocks noGrp="1"/>
          </p:cNvSpPr>
          <p:nvPr>
            <p:ph type="title"/>
          </p:nvPr>
        </p:nvSpPr>
        <p:spPr/>
        <p:txBody>
          <a:bodyPr/>
          <a:lstStyle/>
          <a:p>
            <a:r>
              <a:rPr lang="sv-SE" sz="6000" dirty="0"/>
              <a:t>Vilken tillämpning av AI är mest populär idag?</a:t>
            </a:r>
          </a:p>
        </p:txBody>
      </p:sp>
    </p:spTree>
    <p:extLst>
      <p:ext uri="{BB962C8B-B14F-4D97-AF65-F5344CB8AC3E}">
        <p14:creationId xmlns:p14="http://schemas.microsoft.com/office/powerpoint/2010/main" val="25730422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0AD6B246-DCB8-4EAF-9290-489FC3636F55}"/>
              </a:ext>
            </a:extLst>
          </p:cNvPr>
          <p:cNvSpPr>
            <a:spLocks noGrp="1"/>
          </p:cNvSpPr>
          <p:nvPr>
            <p:ph type="title"/>
          </p:nvPr>
        </p:nvSpPr>
        <p:spPr/>
        <p:txBody>
          <a:bodyPr/>
          <a:lstStyle/>
          <a:p>
            <a:endParaRPr lang="sv-SE" dirty="0"/>
          </a:p>
        </p:txBody>
      </p:sp>
      <p:sp>
        <p:nvSpPr>
          <p:cNvPr id="3" name="Platshållare för text 2">
            <a:extLst>
              <a:ext uri="{FF2B5EF4-FFF2-40B4-BE49-F238E27FC236}">
                <a16:creationId xmlns="" xmlns:a16="http://schemas.microsoft.com/office/drawing/2014/main" id="{EA9FEAE6-13C0-4410-A75A-BAAB675B3942}"/>
              </a:ext>
            </a:extLst>
          </p:cNvPr>
          <p:cNvSpPr>
            <a:spLocks noGrp="1"/>
          </p:cNvSpPr>
          <p:nvPr>
            <p:ph type="body" sz="quarter" idx="11"/>
          </p:nvPr>
        </p:nvSpPr>
        <p:spPr/>
        <p:txBody>
          <a:bodyPr/>
          <a:lstStyle/>
          <a:p>
            <a:endParaRPr lang="sv-SE"/>
          </a:p>
        </p:txBody>
      </p:sp>
      <p:pic>
        <p:nvPicPr>
          <p:cNvPr id="4" name="Bildobjekt 3" descr="Skärmavbild 2019-02-21 kl. 11.31.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76054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F29C08E7-FC9E-4AAA-914E-E58CFA6D329D}"/>
              </a:ext>
            </a:extLst>
          </p:cNvPr>
          <p:cNvSpPr>
            <a:spLocks noGrp="1"/>
          </p:cNvSpPr>
          <p:nvPr>
            <p:ph type="title"/>
          </p:nvPr>
        </p:nvSpPr>
        <p:spPr/>
        <p:txBody>
          <a:bodyPr/>
          <a:lstStyle/>
          <a:p>
            <a:r>
              <a:rPr lang="sv-SE" dirty="0"/>
              <a:t>Före du skaffar en AI</a:t>
            </a:r>
          </a:p>
        </p:txBody>
      </p:sp>
      <p:sp>
        <p:nvSpPr>
          <p:cNvPr id="3" name="Platshållare för text 2">
            <a:extLst>
              <a:ext uri="{FF2B5EF4-FFF2-40B4-BE49-F238E27FC236}">
                <a16:creationId xmlns="" xmlns:a16="http://schemas.microsoft.com/office/drawing/2014/main" id="{1FC51265-2AE3-432A-B5AF-7CB1F4811330}"/>
              </a:ext>
            </a:extLst>
          </p:cNvPr>
          <p:cNvSpPr>
            <a:spLocks noGrp="1"/>
          </p:cNvSpPr>
          <p:nvPr>
            <p:ph type="body" sz="quarter" idx="11"/>
          </p:nvPr>
        </p:nvSpPr>
        <p:spPr/>
        <p:txBody>
          <a:bodyPr/>
          <a:lstStyle/>
          <a:p>
            <a:r>
              <a:rPr lang="sv-SE" dirty="0"/>
              <a:t>3 steg att ta (helst igår!)</a:t>
            </a:r>
          </a:p>
        </p:txBody>
      </p:sp>
    </p:spTree>
    <p:extLst>
      <p:ext uri="{BB962C8B-B14F-4D97-AF65-F5344CB8AC3E}">
        <p14:creationId xmlns:p14="http://schemas.microsoft.com/office/powerpoint/2010/main" val="276560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F29C08E7-FC9E-4AAA-914E-E58CFA6D329D}"/>
              </a:ext>
            </a:extLst>
          </p:cNvPr>
          <p:cNvSpPr>
            <a:spLocks noGrp="1"/>
          </p:cNvSpPr>
          <p:nvPr>
            <p:ph type="title"/>
          </p:nvPr>
        </p:nvSpPr>
        <p:spPr/>
        <p:txBody>
          <a:bodyPr/>
          <a:lstStyle/>
          <a:p>
            <a:r>
              <a:rPr lang="sv-SE" sz="4800" dirty="0"/>
              <a:t>”… det kan vara svårt att extrahera ut data ur systemen.”</a:t>
            </a:r>
          </a:p>
        </p:txBody>
      </p:sp>
      <p:sp>
        <p:nvSpPr>
          <p:cNvPr id="3" name="Platshållare för text 2">
            <a:extLst>
              <a:ext uri="{FF2B5EF4-FFF2-40B4-BE49-F238E27FC236}">
                <a16:creationId xmlns="" xmlns:a16="http://schemas.microsoft.com/office/drawing/2014/main" id="{1FC51265-2AE3-432A-B5AF-7CB1F4811330}"/>
              </a:ext>
            </a:extLst>
          </p:cNvPr>
          <p:cNvSpPr>
            <a:spLocks noGrp="1"/>
          </p:cNvSpPr>
          <p:nvPr>
            <p:ph type="body" sz="quarter" idx="11"/>
          </p:nvPr>
        </p:nvSpPr>
        <p:spPr/>
        <p:txBody>
          <a:bodyPr/>
          <a:lstStyle/>
          <a:p>
            <a:r>
              <a:rPr lang="sv-SE" dirty="0"/>
              <a:t>- Projektledare</a:t>
            </a:r>
          </a:p>
        </p:txBody>
      </p:sp>
    </p:spTree>
    <p:extLst>
      <p:ext uri="{BB962C8B-B14F-4D97-AF65-F5344CB8AC3E}">
        <p14:creationId xmlns:p14="http://schemas.microsoft.com/office/powerpoint/2010/main" val="114531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F29C08E7-FC9E-4AAA-914E-E58CFA6D329D}"/>
              </a:ext>
            </a:extLst>
          </p:cNvPr>
          <p:cNvSpPr>
            <a:spLocks noGrp="1"/>
          </p:cNvSpPr>
          <p:nvPr>
            <p:ph type="title"/>
          </p:nvPr>
        </p:nvSpPr>
        <p:spPr/>
        <p:txBody>
          <a:bodyPr/>
          <a:lstStyle/>
          <a:p>
            <a:r>
              <a:rPr lang="sv-SE" sz="4800" dirty="0"/>
              <a:t>”Det kostar extra.”</a:t>
            </a:r>
          </a:p>
        </p:txBody>
      </p:sp>
      <p:sp>
        <p:nvSpPr>
          <p:cNvPr id="3" name="Platshållare för text 2">
            <a:extLst>
              <a:ext uri="{FF2B5EF4-FFF2-40B4-BE49-F238E27FC236}">
                <a16:creationId xmlns="" xmlns:a16="http://schemas.microsoft.com/office/drawing/2014/main" id="{1FC51265-2AE3-432A-B5AF-7CB1F4811330}"/>
              </a:ext>
            </a:extLst>
          </p:cNvPr>
          <p:cNvSpPr>
            <a:spLocks noGrp="1"/>
          </p:cNvSpPr>
          <p:nvPr>
            <p:ph type="body" sz="quarter" idx="11"/>
          </p:nvPr>
        </p:nvSpPr>
        <p:spPr/>
        <p:txBody>
          <a:bodyPr/>
          <a:lstStyle/>
          <a:p>
            <a:r>
              <a:rPr lang="sv-SE" dirty="0"/>
              <a:t>- Systemleverantör</a:t>
            </a:r>
          </a:p>
        </p:txBody>
      </p:sp>
    </p:spTree>
    <p:extLst>
      <p:ext uri="{BB962C8B-B14F-4D97-AF65-F5344CB8AC3E}">
        <p14:creationId xmlns:p14="http://schemas.microsoft.com/office/powerpoint/2010/main" val="378730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7B8612BA-BF6D-4151-9716-1C11512D7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764704"/>
            <a:ext cx="4969547"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95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a:t>1. Din verksamhetskunskap är värdefullast av allt</a:t>
            </a:r>
            <a:endParaRPr lang="en-GB" dirty="0"/>
          </a:p>
        </p:txBody>
      </p:sp>
      <p:graphicFrame>
        <p:nvGraphicFramePr>
          <p:cNvPr id="7" name="Content Placeholder 6"/>
          <p:cNvGraphicFramePr>
            <a:graphicFrameLocks noGrp="1"/>
          </p:cNvGraphicFramePr>
          <p:nvPr>
            <p:ph idx="4294967295"/>
            <p:extLst/>
          </p:nvPr>
        </p:nvGraphicFramePr>
        <p:xfrm>
          <a:off x="695400" y="1874520"/>
          <a:ext cx="9154161" cy="2173460"/>
        </p:xfrm>
        <a:graphic>
          <a:graphicData uri="http://schemas.openxmlformats.org/drawingml/2006/table">
            <a:tbl>
              <a:tblPr>
                <a:tableStyleId>{5C22544A-7EE6-4342-B048-85BDC9FD1C3A}</a:tableStyleId>
              </a:tblPr>
              <a:tblGrid>
                <a:gridCol w="790091">
                  <a:extLst>
                    <a:ext uri="{9D8B030D-6E8A-4147-A177-3AD203B41FA5}">
                      <a16:colId xmlns="" xmlns:a16="http://schemas.microsoft.com/office/drawing/2014/main" val="288111407"/>
                    </a:ext>
                  </a:extLst>
                </a:gridCol>
                <a:gridCol w="939936">
                  <a:extLst>
                    <a:ext uri="{9D8B030D-6E8A-4147-A177-3AD203B41FA5}">
                      <a16:colId xmlns="" xmlns:a16="http://schemas.microsoft.com/office/drawing/2014/main" val="2338436664"/>
                    </a:ext>
                  </a:extLst>
                </a:gridCol>
                <a:gridCol w="640247">
                  <a:extLst>
                    <a:ext uri="{9D8B030D-6E8A-4147-A177-3AD203B41FA5}">
                      <a16:colId xmlns="" xmlns:a16="http://schemas.microsoft.com/office/drawing/2014/main" val="1730741330"/>
                    </a:ext>
                  </a:extLst>
                </a:gridCol>
                <a:gridCol w="885447">
                  <a:extLst>
                    <a:ext uri="{9D8B030D-6E8A-4147-A177-3AD203B41FA5}">
                      <a16:colId xmlns="" xmlns:a16="http://schemas.microsoft.com/office/drawing/2014/main" val="2842783543"/>
                    </a:ext>
                  </a:extLst>
                </a:gridCol>
                <a:gridCol w="613002">
                  <a:extLst>
                    <a:ext uri="{9D8B030D-6E8A-4147-A177-3AD203B41FA5}">
                      <a16:colId xmlns="" xmlns:a16="http://schemas.microsoft.com/office/drawing/2014/main" val="394542718"/>
                    </a:ext>
                  </a:extLst>
                </a:gridCol>
                <a:gridCol w="1157892">
                  <a:extLst>
                    <a:ext uri="{9D8B030D-6E8A-4147-A177-3AD203B41FA5}">
                      <a16:colId xmlns="" xmlns:a16="http://schemas.microsoft.com/office/drawing/2014/main" val="2991047142"/>
                    </a:ext>
                  </a:extLst>
                </a:gridCol>
                <a:gridCol w="1198759">
                  <a:extLst>
                    <a:ext uri="{9D8B030D-6E8A-4147-A177-3AD203B41FA5}">
                      <a16:colId xmlns="" xmlns:a16="http://schemas.microsoft.com/office/drawing/2014/main" val="2713335167"/>
                    </a:ext>
                  </a:extLst>
                </a:gridCol>
                <a:gridCol w="517646">
                  <a:extLst>
                    <a:ext uri="{9D8B030D-6E8A-4147-A177-3AD203B41FA5}">
                      <a16:colId xmlns="" xmlns:a16="http://schemas.microsoft.com/office/drawing/2014/main" val="197277961"/>
                    </a:ext>
                  </a:extLst>
                </a:gridCol>
                <a:gridCol w="367801">
                  <a:extLst>
                    <a:ext uri="{9D8B030D-6E8A-4147-A177-3AD203B41FA5}">
                      <a16:colId xmlns="" xmlns:a16="http://schemas.microsoft.com/office/drawing/2014/main" val="3403506982"/>
                    </a:ext>
                  </a:extLst>
                </a:gridCol>
                <a:gridCol w="640247">
                  <a:extLst>
                    <a:ext uri="{9D8B030D-6E8A-4147-A177-3AD203B41FA5}">
                      <a16:colId xmlns="" xmlns:a16="http://schemas.microsoft.com/office/drawing/2014/main" val="3756924865"/>
                    </a:ext>
                  </a:extLst>
                </a:gridCol>
                <a:gridCol w="517646">
                  <a:extLst>
                    <a:ext uri="{9D8B030D-6E8A-4147-A177-3AD203B41FA5}">
                      <a16:colId xmlns="" xmlns:a16="http://schemas.microsoft.com/office/drawing/2014/main" val="550735461"/>
                    </a:ext>
                  </a:extLst>
                </a:gridCol>
                <a:gridCol w="408668">
                  <a:extLst>
                    <a:ext uri="{9D8B030D-6E8A-4147-A177-3AD203B41FA5}">
                      <a16:colId xmlns="" xmlns:a16="http://schemas.microsoft.com/office/drawing/2014/main" val="461997481"/>
                    </a:ext>
                  </a:extLst>
                </a:gridCol>
                <a:gridCol w="476779">
                  <a:extLst>
                    <a:ext uri="{9D8B030D-6E8A-4147-A177-3AD203B41FA5}">
                      <a16:colId xmlns="" xmlns:a16="http://schemas.microsoft.com/office/drawing/2014/main" val="3942432366"/>
                    </a:ext>
                  </a:extLst>
                </a:gridCol>
              </a:tblGrid>
              <a:tr h="273105">
                <a:tc>
                  <a:txBody>
                    <a:bodyPr/>
                    <a:lstStyle/>
                    <a:p>
                      <a:pPr algn="ctr" fontAlgn="b"/>
                      <a:r>
                        <a:rPr lang="en-GB" sz="900" u="none" strike="noStrike" dirty="0">
                          <a:effectLst/>
                          <a:latin typeface="+mn-lt"/>
                        </a:rPr>
                        <a:t>fixed acidity</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volatile acidity</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citric acid</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residual sugar</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chlorides</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free </a:t>
                      </a:r>
                      <a:r>
                        <a:rPr lang="en-GB" sz="900" u="none" strike="noStrike" dirty="0" err="1">
                          <a:effectLst/>
                          <a:latin typeface="+mn-lt"/>
                        </a:rPr>
                        <a:t>sulfur</a:t>
                      </a:r>
                      <a:r>
                        <a:rPr lang="en-GB" sz="900" u="none" strike="noStrike" dirty="0">
                          <a:effectLst/>
                          <a:latin typeface="+mn-lt"/>
                        </a:rPr>
                        <a:t> dioxide</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total </a:t>
                      </a:r>
                      <a:r>
                        <a:rPr lang="en-GB" sz="900" u="none" strike="noStrike" dirty="0" err="1">
                          <a:effectLst/>
                          <a:latin typeface="+mn-lt"/>
                        </a:rPr>
                        <a:t>sulfur</a:t>
                      </a:r>
                      <a:r>
                        <a:rPr lang="en-GB" sz="900" u="none" strike="noStrike" dirty="0">
                          <a:effectLst/>
                          <a:latin typeface="+mn-lt"/>
                        </a:rPr>
                        <a:t> dioxide</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density</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pH</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sulphates</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alcohol</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type</a:t>
                      </a:r>
                      <a:endParaRPr lang="en-GB" sz="900" b="0" i="0" u="none" strike="noStrike" dirty="0">
                        <a:solidFill>
                          <a:srgbClr val="000000"/>
                        </a:solidFill>
                        <a:effectLst/>
                        <a:latin typeface="+mn-lt"/>
                      </a:endParaRPr>
                    </a:p>
                  </a:txBody>
                  <a:tcPr marL="7620" marR="7620" marT="7620" marB="0" anchor="b">
                    <a:solidFill>
                      <a:srgbClr val="92D050"/>
                    </a:solidFill>
                  </a:tcPr>
                </a:tc>
                <a:tc>
                  <a:txBody>
                    <a:bodyPr/>
                    <a:lstStyle/>
                    <a:p>
                      <a:pPr algn="ctr" fontAlgn="b"/>
                      <a:r>
                        <a:rPr lang="en-GB" sz="900" u="none" strike="noStrike" dirty="0">
                          <a:effectLst/>
                          <a:latin typeface="+mn-lt"/>
                        </a:rPr>
                        <a:t>quality</a:t>
                      </a:r>
                      <a:endParaRPr lang="en-GB" sz="900" b="0" i="0" u="none" strike="noStrike" dirty="0">
                        <a:solidFill>
                          <a:srgbClr val="000000"/>
                        </a:solidFill>
                        <a:effectLst/>
                        <a:latin typeface="+mn-lt"/>
                      </a:endParaRPr>
                    </a:p>
                  </a:txBody>
                  <a:tcPr marL="7620" marR="7620" marT="7620" marB="0" anchor="b">
                    <a:solidFill>
                      <a:srgbClr val="00B050"/>
                    </a:solidFill>
                  </a:tcPr>
                </a:tc>
                <a:extLst>
                  <a:ext uri="{0D108BD9-81ED-4DB2-BD59-A6C34878D82A}">
                    <a16:rowId xmlns="" xmlns:a16="http://schemas.microsoft.com/office/drawing/2014/main" val="2150705827"/>
                  </a:ext>
                </a:extLst>
              </a:tr>
              <a:tr h="261725">
                <a:tc>
                  <a:txBody>
                    <a:bodyPr/>
                    <a:lstStyle/>
                    <a:p>
                      <a:pPr algn="ctr" fontAlgn="b"/>
                      <a:r>
                        <a:rPr lang="en-GB" sz="900" u="none" strike="noStrike" dirty="0">
                          <a:effectLst/>
                          <a:latin typeface="+mn-lt"/>
                        </a:rPr>
                        <a:t>7.4</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0.7</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1.9</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0.076</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11</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34</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0.9978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3.51</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0.56</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9.4</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red</a:t>
                      </a:r>
                      <a:endParaRPr lang="en-GB" sz="900" b="0" i="0" u="none" strike="noStrike" dirty="0">
                        <a:solidFill>
                          <a:srgbClr val="000000"/>
                        </a:solidFill>
                        <a:effectLst/>
                        <a:latin typeface="+mn-lt"/>
                      </a:endParaRPr>
                    </a:p>
                  </a:txBody>
                  <a:tcPr marL="7620" marR="7620" marT="7620" marB="0" anchor="b">
                    <a:solidFill>
                      <a:srgbClr val="92D050"/>
                    </a:solidFill>
                  </a:tcPr>
                </a:tc>
                <a:tc>
                  <a:txBody>
                    <a:bodyPr/>
                    <a:lstStyle/>
                    <a:p>
                      <a:pPr algn="ctr" fontAlgn="b"/>
                      <a:r>
                        <a:rPr lang="en-GB" sz="900" u="none" strike="noStrike" dirty="0">
                          <a:effectLst/>
                          <a:latin typeface="+mn-lt"/>
                        </a:rPr>
                        <a:t>5</a:t>
                      </a:r>
                      <a:endParaRPr lang="en-GB" sz="900" b="0" i="0" u="none" strike="noStrike" dirty="0">
                        <a:solidFill>
                          <a:srgbClr val="000000"/>
                        </a:solidFill>
                        <a:effectLst/>
                        <a:latin typeface="+mn-lt"/>
                      </a:endParaRPr>
                    </a:p>
                  </a:txBody>
                  <a:tcPr marL="7620" marR="7620" marT="7620" marB="0" anchor="b">
                    <a:solidFill>
                      <a:srgbClr val="00B050"/>
                    </a:solidFill>
                  </a:tcPr>
                </a:tc>
                <a:extLst>
                  <a:ext uri="{0D108BD9-81ED-4DB2-BD59-A6C34878D82A}">
                    <a16:rowId xmlns="" xmlns:a16="http://schemas.microsoft.com/office/drawing/2014/main" val="3950378232"/>
                  </a:ext>
                </a:extLst>
              </a:tr>
              <a:tr h="273105">
                <a:tc>
                  <a:txBody>
                    <a:bodyPr/>
                    <a:lstStyle/>
                    <a:p>
                      <a:pPr algn="ctr" fontAlgn="b"/>
                      <a:r>
                        <a:rPr lang="en-GB" sz="900" u="none" strike="noStrike">
                          <a:effectLst/>
                          <a:latin typeface="+mn-lt"/>
                        </a:rPr>
                        <a:t>7.8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0.58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0.02</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2</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0.073</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9</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0.9968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3.36</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0.57</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9.5</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red</a:t>
                      </a:r>
                      <a:endParaRPr lang="en-GB" sz="900" b="0" i="0" u="none" strike="noStrike" dirty="0">
                        <a:solidFill>
                          <a:srgbClr val="000000"/>
                        </a:solidFill>
                        <a:effectLst/>
                        <a:latin typeface="+mn-lt"/>
                      </a:endParaRPr>
                    </a:p>
                  </a:txBody>
                  <a:tcPr marL="7620" marR="7620" marT="7620" marB="0" anchor="b">
                    <a:solidFill>
                      <a:srgbClr val="92D050"/>
                    </a:solidFill>
                  </a:tcPr>
                </a:tc>
                <a:tc>
                  <a:txBody>
                    <a:bodyPr/>
                    <a:lstStyle/>
                    <a:p>
                      <a:pPr algn="ctr" fontAlgn="b"/>
                      <a:r>
                        <a:rPr lang="en-GB" sz="900" u="none" strike="noStrike" dirty="0">
                          <a:effectLst/>
                          <a:latin typeface="+mn-lt"/>
                        </a:rPr>
                        <a:t>7</a:t>
                      </a:r>
                      <a:endParaRPr lang="en-GB" sz="900" b="0" i="0" u="none" strike="noStrike" dirty="0">
                        <a:solidFill>
                          <a:srgbClr val="000000"/>
                        </a:solidFill>
                        <a:effectLst/>
                        <a:latin typeface="+mn-lt"/>
                      </a:endParaRPr>
                    </a:p>
                  </a:txBody>
                  <a:tcPr marL="7620" marR="7620" marT="7620" marB="0" anchor="b">
                    <a:solidFill>
                      <a:srgbClr val="00B050"/>
                    </a:solidFill>
                  </a:tcPr>
                </a:tc>
                <a:extLst>
                  <a:ext uri="{0D108BD9-81ED-4DB2-BD59-A6C34878D82A}">
                    <a16:rowId xmlns="" xmlns:a16="http://schemas.microsoft.com/office/drawing/2014/main" val="3343524578"/>
                  </a:ext>
                </a:extLst>
              </a:tr>
              <a:tr h="273105">
                <a:tc>
                  <a:txBody>
                    <a:bodyPr/>
                    <a:lstStyle/>
                    <a:p>
                      <a:pPr algn="ctr" fontAlgn="b"/>
                      <a:r>
                        <a:rPr lang="en-GB" sz="900" u="none" strike="noStrike">
                          <a:effectLst/>
                          <a:latin typeface="+mn-lt"/>
                        </a:rPr>
                        <a:t>6.6</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0.16</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0.4</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1.5</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0.044</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48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143</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0.9912</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3.54</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0.52</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12.4</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white</a:t>
                      </a:r>
                      <a:endParaRPr lang="en-GB" sz="900" b="0" i="0" u="none" strike="noStrike" dirty="0">
                        <a:solidFill>
                          <a:srgbClr val="000000"/>
                        </a:solidFill>
                        <a:effectLst/>
                        <a:latin typeface="+mn-lt"/>
                      </a:endParaRPr>
                    </a:p>
                  </a:txBody>
                  <a:tcPr marL="7620" marR="7620" marT="7620" marB="0" anchor="b">
                    <a:solidFill>
                      <a:srgbClr val="92D050"/>
                    </a:solidFill>
                  </a:tcPr>
                </a:tc>
                <a:tc>
                  <a:txBody>
                    <a:bodyPr/>
                    <a:lstStyle/>
                    <a:p>
                      <a:pPr algn="ctr" fontAlgn="b"/>
                      <a:r>
                        <a:rPr lang="en-GB" sz="900" u="none" strike="noStrike" dirty="0">
                          <a:effectLst/>
                          <a:latin typeface="+mn-lt"/>
                        </a:rPr>
                        <a:t>7</a:t>
                      </a:r>
                      <a:endParaRPr lang="en-GB" sz="900" b="0" i="0" u="none" strike="noStrike" dirty="0">
                        <a:solidFill>
                          <a:srgbClr val="000000"/>
                        </a:solidFill>
                        <a:effectLst/>
                        <a:latin typeface="+mn-lt"/>
                      </a:endParaRPr>
                    </a:p>
                  </a:txBody>
                  <a:tcPr marL="7620" marR="7620" marT="7620" marB="0" anchor="b">
                    <a:solidFill>
                      <a:srgbClr val="00B050"/>
                    </a:solidFill>
                  </a:tcPr>
                </a:tc>
                <a:extLst>
                  <a:ext uri="{0D108BD9-81ED-4DB2-BD59-A6C34878D82A}">
                    <a16:rowId xmlns="" xmlns:a16="http://schemas.microsoft.com/office/drawing/2014/main" val="3376676855"/>
                  </a:ext>
                </a:extLst>
              </a:tr>
              <a:tr h="273105">
                <a:tc>
                  <a:txBody>
                    <a:bodyPr/>
                    <a:lstStyle/>
                    <a:p>
                      <a:pPr algn="ctr" fontAlgn="b"/>
                      <a:r>
                        <a:rPr lang="en-GB" sz="900" u="none" strike="noStrike">
                          <a:effectLst/>
                          <a:latin typeface="+mn-lt"/>
                        </a:rPr>
                        <a:t>8.3</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0.42</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0.62</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19.25</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0.04</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41</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172</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1.0002</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2.98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0.67</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9.7</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white</a:t>
                      </a:r>
                      <a:endParaRPr lang="en-GB" sz="900" b="0" i="0" u="none" strike="noStrike" dirty="0">
                        <a:solidFill>
                          <a:srgbClr val="000000"/>
                        </a:solidFill>
                        <a:effectLst/>
                        <a:latin typeface="+mn-lt"/>
                      </a:endParaRPr>
                    </a:p>
                  </a:txBody>
                  <a:tcPr marL="7620" marR="7620" marT="7620" marB="0" anchor="b">
                    <a:solidFill>
                      <a:srgbClr val="92D050"/>
                    </a:solidFill>
                  </a:tcPr>
                </a:tc>
                <a:tc>
                  <a:txBody>
                    <a:bodyPr/>
                    <a:lstStyle/>
                    <a:p>
                      <a:pPr algn="ctr" fontAlgn="b"/>
                      <a:r>
                        <a:rPr lang="en-GB" sz="900" u="none" strike="noStrike" dirty="0">
                          <a:effectLst/>
                          <a:latin typeface="+mn-lt"/>
                        </a:rPr>
                        <a:t>5</a:t>
                      </a:r>
                      <a:endParaRPr lang="en-GB" sz="900" b="0" i="0" u="none" strike="noStrike" dirty="0">
                        <a:solidFill>
                          <a:srgbClr val="000000"/>
                        </a:solidFill>
                        <a:effectLst/>
                        <a:latin typeface="+mn-lt"/>
                      </a:endParaRPr>
                    </a:p>
                  </a:txBody>
                  <a:tcPr marL="7620" marR="7620" marT="7620" marB="0" anchor="b">
                    <a:solidFill>
                      <a:srgbClr val="00B050"/>
                    </a:solidFill>
                  </a:tcPr>
                </a:tc>
                <a:extLst>
                  <a:ext uri="{0D108BD9-81ED-4DB2-BD59-A6C34878D82A}">
                    <a16:rowId xmlns="" xmlns:a16="http://schemas.microsoft.com/office/drawing/2014/main" val="1214268171"/>
                  </a:ext>
                </a:extLst>
              </a:tr>
              <a:tr h="273105">
                <a:tc>
                  <a:txBody>
                    <a:bodyPr/>
                    <a:lstStyle/>
                    <a:p>
                      <a:pPr algn="ctr" fontAlgn="b"/>
                      <a:r>
                        <a:rPr lang="en-GB" sz="900" u="none" strike="noStrike">
                          <a:effectLst/>
                          <a:latin typeface="+mn-lt"/>
                        </a:rPr>
                        <a:t>8.5</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0.28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0.56</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1.8</a:t>
                      </a:r>
                      <a:endParaRPr lang="en-GB" sz="900" b="0" i="0" u="none" strike="noStrike" dirty="0">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0.092</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35</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103</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0.9969</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3.3</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0.75</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10.5</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red</a:t>
                      </a:r>
                      <a:endParaRPr lang="en-GB" sz="900" b="0" i="0" u="none" strike="noStrike" dirty="0">
                        <a:solidFill>
                          <a:srgbClr val="000000"/>
                        </a:solidFill>
                        <a:effectLst/>
                        <a:latin typeface="+mn-lt"/>
                      </a:endParaRPr>
                    </a:p>
                  </a:txBody>
                  <a:tcPr marL="7620" marR="7620" marT="7620" marB="0" anchor="b">
                    <a:solidFill>
                      <a:srgbClr val="92D050"/>
                    </a:solidFill>
                  </a:tcPr>
                </a:tc>
                <a:tc>
                  <a:txBody>
                    <a:bodyPr/>
                    <a:lstStyle/>
                    <a:p>
                      <a:pPr algn="ctr" fontAlgn="b"/>
                      <a:r>
                        <a:rPr lang="en-GB" sz="900" u="none" strike="noStrike" dirty="0">
                          <a:effectLst/>
                          <a:latin typeface="+mn-lt"/>
                        </a:rPr>
                        <a:t>7</a:t>
                      </a:r>
                      <a:endParaRPr lang="en-GB" sz="900" b="0" i="0" u="none" strike="noStrike" dirty="0">
                        <a:solidFill>
                          <a:srgbClr val="000000"/>
                        </a:solidFill>
                        <a:effectLst/>
                        <a:latin typeface="+mn-lt"/>
                      </a:endParaRPr>
                    </a:p>
                  </a:txBody>
                  <a:tcPr marL="7620" marR="7620" marT="7620" marB="0" anchor="b">
                    <a:solidFill>
                      <a:srgbClr val="00B050"/>
                    </a:solidFill>
                  </a:tcPr>
                </a:tc>
                <a:extLst>
                  <a:ext uri="{0D108BD9-81ED-4DB2-BD59-A6C34878D82A}">
                    <a16:rowId xmlns="" xmlns:a16="http://schemas.microsoft.com/office/drawing/2014/main" val="122094756"/>
                  </a:ext>
                </a:extLst>
              </a:tr>
              <a:tr h="273105">
                <a:tc>
                  <a:txBody>
                    <a:bodyPr/>
                    <a:lstStyle/>
                    <a:p>
                      <a:pPr algn="ctr" fontAlgn="b"/>
                      <a:r>
                        <a:rPr lang="en-GB" sz="900" u="none" strike="noStrike">
                          <a:effectLst/>
                          <a:latin typeface="+mn-lt"/>
                        </a:rPr>
                        <a:t>7.4</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0.59</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0.08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4.4</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0.086</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6</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29</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0.9974</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3.38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0.5</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9</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red</a:t>
                      </a:r>
                      <a:endParaRPr lang="en-GB" sz="900" b="0" i="0" u="none" strike="noStrike" dirty="0">
                        <a:solidFill>
                          <a:srgbClr val="000000"/>
                        </a:solidFill>
                        <a:effectLst/>
                        <a:latin typeface="+mn-lt"/>
                      </a:endParaRPr>
                    </a:p>
                  </a:txBody>
                  <a:tcPr marL="7620" marR="7620" marT="7620" marB="0" anchor="b">
                    <a:solidFill>
                      <a:srgbClr val="92D050"/>
                    </a:solidFill>
                  </a:tcPr>
                </a:tc>
                <a:tc>
                  <a:txBody>
                    <a:bodyPr/>
                    <a:lstStyle/>
                    <a:p>
                      <a:pPr algn="ctr" fontAlgn="b"/>
                      <a:r>
                        <a:rPr lang="en-GB" sz="900" u="none" strike="noStrike" dirty="0">
                          <a:effectLst/>
                          <a:latin typeface="+mn-lt"/>
                        </a:rPr>
                        <a:t>4</a:t>
                      </a:r>
                      <a:endParaRPr lang="en-GB" sz="900" b="0" i="0" u="none" strike="noStrike" dirty="0">
                        <a:solidFill>
                          <a:srgbClr val="000000"/>
                        </a:solidFill>
                        <a:effectLst/>
                        <a:latin typeface="+mn-lt"/>
                      </a:endParaRPr>
                    </a:p>
                  </a:txBody>
                  <a:tcPr marL="7620" marR="7620" marT="7620" marB="0" anchor="b">
                    <a:solidFill>
                      <a:srgbClr val="00B050"/>
                    </a:solidFill>
                  </a:tcPr>
                </a:tc>
                <a:extLst>
                  <a:ext uri="{0D108BD9-81ED-4DB2-BD59-A6C34878D82A}">
                    <a16:rowId xmlns="" xmlns:a16="http://schemas.microsoft.com/office/drawing/2014/main" val="1259539011"/>
                  </a:ext>
                </a:extLst>
              </a:tr>
              <a:tr h="273105">
                <a:tc>
                  <a:txBody>
                    <a:bodyPr/>
                    <a:lstStyle/>
                    <a:p>
                      <a:pPr algn="ctr" fontAlgn="b"/>
                      <a:r>
                        <a:rPr lang="en-GB" sz="900" u="none" strike="noStrike">
                          <a:effectLst/>
                          <a:latin typeface="+mn-lt"/>
                        </a:rPr>
                        <a:t>6.2</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0.66</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0.48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1.2</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0.029</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29</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75</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0.9892</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3.33</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0.39</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a:effectLst/>
                          <a:latin typeface="+mn-lt"/>
                        </a:rPr>
                        <a:t>12.8</a:t>
                      </a:r>
                      <a:endParaRPr lang="en-GB" sz="900" b="0" i="0" u="none" strike="noStrike">
                        <a:solidFill>
                          <a:srgbClr val="000000"/>
                        </a:solidFill>
                        <a:effectLst/>
                        <a:latin typeface="+mn-lt"/>
                      </a:endParaRPr>
                    </a:p>
                  </a:txBody>
                  <a:tcPr marL="7620" marR="7620" marT="7620" marB="0" anchor="b"/>
                </a:tc>
                <a:tc>
                  <a:txBody>
                    <a:bodyPr/>
                    <a:lstStyle/>
                    <a:p>
                      <a:pPr algn="ctr" fontAlgn="b"/>
                      <a:r>
                        <a:rPr lang="en-GB" sz="900" u="none" strike="noStrike" dirty="0">
                          <a:effectLst/>
                          <a:latin typeface="+mn-lt"/>
                        </a:rPr>
                        <a:t>white</a:t>
                      </a:r>
                      <a:endParaRPr lang="en-GB" sz="900" b="0" i="0" u="none" strike="noStrike" dirty="0">
                        <a:solidFill>
                          <a:srgbClr val="000000"/>
                        </a:solidFill>
                        <a:effectLst/>
                        <a:latin typeface="+mn-lt"/>
                      </a:endParaRPr>
                    </a:p>
                  </a:txBody>
                  <a:tcPr marL="7620" marR="7620" marT="7620" marB="0" anchor="b">
                    <a:solidFill>
                      <a:srgbClr val="92D050"/>
                    </a:solidFill>
                  </a:tcPr>
                </a:tc>
                <a:tc>
                  <a:txBody>
                    <a:bodyPr/>
                    <a:lstStyle/>
                    <a:p>
                      <a:pPr algn="ctr" fontAlgn="b"/>
                      <a:r>
                        <a:rPr lang="en-GB" sz="900" u="none" strike="noStrike" dirty="0">
                          <a:effectLst/>
                          <a:latin typeface="+mn-lt"/>
                        </a:rPr>
                        <a:t>8</a:t>
                      </a:r>
                      <a:endParaRPr lang="en-GB" sz="900" b="0" i="0" u="none" strike="noStrike" dirty="0">
                        <a:solidFill>
                          <a:srgbClr val="000000"/>
                        </a:solidFill>
                        <a:effectLst/>
                        <a:latin typeface="+mn-lt"/>
                      </a:endParaRPr>
                    </a:p>
                  </a:txBody>
                  <a:tcPr marL="7620" marR="7620" marT="7620" marB="0" anchor="b">
                    <a:solidFill>
                      <a:srgbClr val="00B050"/>
                    </a:solidFill>
                  </a:tcPr>
                </a:tc>
                <a:extLst>
                  <a:ext uri="{0D108BD9-81ED-4DB2-BD59-A6C34878D82A}">
                    <a16:rowId xmlns="" xmlns:a16="http://schemas.microsoft.com/office/drawing/2014/main" val="4271955828"/>
                  </a:ext>
                </a:extLst>
              </a:tr>
            </a:tbl>
          </a:graphicData>
        </a:graphic>
      </p:graphicFrame>
      <p:sp>
        <p:nvSpPr>
          <p:cNvPr id="9" name="TextBox 8"/>
          <p:cNvSpPr txBox="1"/>
          <p:nvPr/>
        </p:nvSpPr>
        <p:spPr>
          <a:xfrm>
            <a:off x="609600" y="4296897"/>
            <a:ext cx="8180494" cy="2523768"/>
          </a:xfrm>
          <a:prstGeom prst="rect">
            <a:avLst/>
          </a:prstGeom>
          <a:noFill/>
        </p:spPr>
        <p:txBody>
          <a:bodyPr wrap="square" rtlCol="0">
            <a:spAutoFit/>
          </a:bodyPr>
          <a:lstStyle/>
          <a:p>
            <a:pPr marL="285750" indent="-285750" defTabSz="914400">
              <a:buFont typeface="Arial" panose="020B0604020202020204" pitchFamily="34" charset="0"/>
              <a:buChar char="•"/>
              <a:defRPr/>
            </a:pPr>
            <a:r>
              <a:rPr lang="sv-SE" sz="1600" dirty="0"/>
              <a:t>Vilken information är avgörande för att skapa ett önskat resultat?</a:t>
            </a:r>
          </a:p>
          <a:p>
            <a:pPr marL="285750" indent="-285750" defTabSz="914400">
              <a:buFont typeface="Arial" panose="020B0604020202020204" pitchFamily="34" charset="0"/>
              <a:buChar char="•"/>
              <a:defRPr/>
            </a:pPr>
            <a:r>
              <a:rPr lang="sv-SE" sz="1600" dirty="0"/>
              <a:t>Vem har den? Vilka är dina ”vinkännare”?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prstClr val="black"/>
                </a:solidFill>
                <a:effectLst/>
                <a:uLnTx/>
                <a:uFillTx/>
                <a:latin typeface="Calibri" panose="020F0502020204030204"/>
                <a:ea typeface="+mn-ea"/>
                <a:cs typeface="+mn-cs"/>
              </a:rPr>
              <a:t>Vinho</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err="1">
                <a:ln>
                  <a:noFill/>
                </a:ln>
                <a:solidFill>
                  <a:prstClr val="black"/>
                </a:solidFill>
                <a:effectLst/>
                <a:uLnTx/>
                <a:uFillTx/>
                <a:latin typeface="Calibri" panose="020F0502020204030204"/>
                <a:ea typeface="+mn-ea"/>
                <a:cs typeface="+mn-cs"/>
              </a:rPr>
              <a:t>verde</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(Portugal)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White wine: 4898 samples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Red wine: 1599 samples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11 measured parameters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Subjective quality: median of at least 3 evaluations made by wine experts.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Range 0 (very bad) and 10 (very excellent)</a:t>
            </a:r>
          </a:p>
        </p:txBody>
      </p:sp>
      <p:sp>
        <p:nvSpPr>
          <p:cNvPr id="10" name="TextBox 9"/>
          <p:cNvSpPr txBox="1"/>
          <p:nvPr/>
        </p:nvSpPr>
        <p:spPr>
          <a:xfrm>
            <a:off x="6310256" y="6443910"/>
            <a:ext cx="587212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*P. Cortez, A. </a:t>
            </a:r>
            <a:r>
              <a:rPr kumimoji="0" lang="en-GB" sz="800" b="0" i="0" u="none" strike="noStrike" kern="1200" cap="none" spc="0" normalizeH="0" baseline="0" noProof="0" dirty="0" err="1">
                <a:ln>
                  <a:noFill/>
                </a:ln>
                <a:solidFill>
                  <a:prstClr val="black"/>
                </a:solidFill>
                <a:effectLst/>
                <a:uLnTx/>
                <a:uFillTx/>
                <a:latin typeface="Calibri" panose="020F0502020204030204"/>
                <a:ea typeface="+mn-ea"/>
                <a:cs typeface="+mn-cs"/>
              </a:rPr>
              <a:t>Cerdeira</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 F. Almeida, T. Matos and J. Reis. </a:t>
            </a:r>
            <a:b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800" b="0" i="0" u="none" strike="noStrike" kern="1200" cap="none" spc="0" normalizeH="0" baseline="0" noProof="0" dirty="0" err="1">
                <a:ln>
                  <a:noFill/>
                </a:ln>
                <a:solidFill>
                  <a:prstClr val="black"/>
                </a:solidFill>
                <a:effectLst/>
                <a:uLnTx/>
                <a:uFillTx/>
                <a:latin typeface="Calibri" panose="020F0502020204030204"/>
                <a:ea typeface="+mn-ea"/>
                <a:cs typeface="+mn-cs"/>
              </a:rPr>
              <a:t>Modeling</a:t>
            </a: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rPr>
              <a:t> wine preferences by data mining from physicochemical properties. In Decision Support Systems, Elsevier, 47(4):547-553, 2009.</a:t>
            </a:r>
          </a:p>
        </p:txBody>
      </p:sp>
      <p:pic>
        <p:nvPicPr>
          <p:cNvPr id="11" name="Picture 10"/>
          <p:cNvPicPr>
            <a:picLocks noChangeAspect="1"/>
          </p:cNvPicPr>
          <p:nvPr/>
        </p:nvPicPr>
        <p:blipFill>
          <a:blip r:embed="rId3"/>
          <a:stretch>
            <a:fillRect/>
          </a:stretch>
        </p:blipFill>
        <p:spPr>
          <a:xfrm>
            <a:off x="8972536" y="4519333"/>
            <a:ext cx="3133725" cy="1971675"/>
          </a:xfrm>
          <a:prstGeom prst="rect">
            <a:avLst/>
          </a:prstGeom>
        </p:spPr>
      </p:pic>
      <p:sp>
        <p:nvSpPr>
          <p:cNvPr id="16" name="TextBox 15"/>
          <p:cNvSpPr txBox="1"/>
          <p:nvPr/>
        </p:nvSpPr>
        <p:spPr>
          <a:xfrm>
            <a:off x="9425206" y="4089087"/>
            <a:ext cx="21571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Histogram Red Wine</a:t>
            </a:r>
          </a:p>
        </p:txBody>
      </p:sp>
    </p:spTree>
    <p:extLst>
      <p:ext uri="{BB962C8B-B14F-4D97-AF65-F5344CB8AC3E}">
        <p14:creationId xmlns:p14="http://schemas.microsoft.com/office/powerpoint/2010/main" val="110034730"/>
      </p:ext>
    </p:extLst>
  </p:cSld>
  <p:clrMapOvr>
    <a:masterClrMapping/>
  </p:clrMapOvr>
</p:sld>
</file>

<file path=ppt/theme/theme1.xml><?xml version="1.0" encoding="utf-8"?>
<a:theme xmlns:a="http://schemas.openxmlformats.org/drawingml/2006/main" name="Vit">
  <a:themeElements>
    <a:clrScheme name="Skellefteå kommuns profilfärger">
      <a:dk1>
        <a:srgbClr val="000000"/>
      </a:dk1>
      <a:lt1>
        <a:srgbClr val="4B4B4B"/>
      </a:lt1>
      <a:dk2>
        <a:srgbClr val="ECECEC"/>
      </a:dk2>
      <a:lt2>
        <a:srgbClr val="006EB6"/>
      </a:lt2>
      <a:accent1>
        <a:srgbClr val="CB511C"/>
      </a:accent1>
      <a:accent2>
        <a:srgbClr val="FFC01D"/>
      </a:accent2>
      <a:accent3>
        <a:srgbClr val="8F2970"/>
      </a:accent3>
      <a:accent4>
        <a:srgbClr val="4D7579"/>
      </a:accent4>
      <a:accent5>
        <a:srgbClr val="72AE9F"/>
      </a:accent5>
      <a:accent6>
        <a:srgbClr val="81786B"/>
      </a:accent6>
      <a:hlink>
        <a:srgbClr val="13567D"/>
      </a:hlink>
      <a:folHlink>
        <a:srgbClr val="623D5A"/>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595B6DBC-831C-4B21-A9D6-2305B342D92F}"/>
    </a:ext>
  </a:extLst>
</a:theme>
</file>

<file path=ppt/theme/theme10.xml><?xml version="1.0" encoding="utf-8"?>
<a:theme xmlns:a="http://schemas.openxmlformats.org/drawingml/2006/main" name="Gul">
  <a:themeElements>
    <a:clrScheme name="Skelleftea_kommun_gul 1">
      <a:dk1>
        <a:srgbClr val="000000"/>
      </a:dk1>
      <a:lt1>
        <a:srgbClr val="FFFFFF"/>
      </a:lt1>
      <a:dk2>
        <a:srgbClr val="EFC924"/>
      </a:dk2>
      <a:lt2>
        <a:srgbClr val="EFC924"/>
      </a:lt2>
      <a:accent1>
        <a:srgbClr val="613C59"/>
      </a:accent1>
      <a:accent2>
        <a:srgbClr val="CB501B"/>
      </a:accent2>
      <a:accent3>
        <a:srgbClr val="FFFFFF"/>
      </a:accent3>
      <a:accent4>
        <a:srgbClr val="4D7478"/>
      </a:accent4>
      <a:accent5>
        <a:srgbClr val="8F286F"/>
      </a:accent5>
      <a:accent6>
        <a:srgbClr val="13557C"/>
      </a:accent6>
      <a:hlink>
        <a:srgbClr val="000000"/>
      </a:hlink>
      <a:folHlink>
        <a:srgbClr val="000000"/>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EDC13D07-A0ED-47E6-A274-BF0E4CC54A74}"/>
    </a:ext>
  </a:extLst>
</a:theme>
</file>

<file path=ppt/theme/theme11.xml><?xml version="1.0" encoding="utf-8"?>
<a:theme xmlns:a="http://schemas.openxmlformats.org/drawingml/2006/main" name="Plommon">
  <a:themeElements>
    <a:clrScheme name="Skelleftea_kommun_mörklila 1">
      <a:dk1>
        <a:srgbClr val="FFFFFF"/>
      </a:dk1>
      <a:lt1>
        <a:srgbClr val="FEFFFF"/>
      </a:lt1>
      <a:dk2>
        <a:srgbClr val="613C59"/>
      </a:dk2>
      <a:lt2>
        <a:srgbClr val="613C59"/>
      </a:lt2>
      <a:accent1>
        <a:srgbClr val="CB501B"/>
      </a:accent1>
      <a:accent2>
        <a:srgbClr val="EFC924"/>
      </a:accent2>
      <a:accent3>
        <a:srgbClr val="72AD9F"/>
      </a:accent3>
      <a:accent4>
        <a:srgbClr val="000000"/>
      </a:accent4>
      <a:accent5>
        <a:srgbClr val="FFFFFF"/>
      </a:accent5>
      <a:accent6>
        <a:srgbClr val="0082C3"/>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73345185-A017-4EF0-A1AC-A959FD6EB8BD}"/>
    </a:ext>
  </a:extLst>
</a:theme>
</file>

<file path=ppt/theme/theme12.xml><?xml version="1.0" encoding="utf-8"?>
<a:theme xmlns:a="http://schemas.openxmlformats.org/drawingml/2006/main" name="Ljuslila">
  <a:themeElements>
    <a:clrScheme name="Skelleftea_kommun_lila 1">
      <a:dk1>
        <a:srgbClr val="FFFFFF"/>
      </a:dk1>
      <a:lt1>
        <a:srgbClr val="FEFFFF"/>
      </a:lt1>
      <a:dk2>
        <a:srgbClr val="8F286F"/>
      </a:dk2>
      <a:lt2>
        <a:srgbClr val="8F286F"/>
      </a:lt2>
      <a:accent1>
        <a:srgbClr val="CB501B"/>
      </a:accent1>
      <a:accent2>
        <a:srgbClr val="EFC924"/>
      </a:accent2>
      <a:accent3>
        <a:srgbClr val="13557C"/>
      </a:accent3>
      <a:accent4>
        <a:srgbClr val="72AD9F"/>
      </a:accent4>
      <a:accent5>
        <a:srgbClr val="000000"/>
      </a:accent5>
      <a:accent6>
        <a:srgbClr val="FFFFFF"/>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9C10282E-44F2-41D5-BC95-9957F178DDD4}"/>
    </a:ext>
  </a:extLst>
</a:theme>
</file>

<file path=ppt/theme/theme13.xml><?xml version="1.0" encoding="utf-8"?>
<a:theme xmlns:a="http://schemas.openxmlformats.org/drawingml/2006/main" name="Petrol">
  <a:themeElements>
    <a:clrScheme name="Skelleftea_kommun_mörkgrön 1">
      <a:dk1>
        <a:srgbClr val="FFFFFF"/>
      </a:dk1>
      <a:lt1>
        <a:srgbClr val="FEFFFF"/>
      </a:lt1>
      <a:dk2>
        <a:srgbClr val="4D7478"/>
      </a:dk2>
      <a:lt2>
        <a:srgbClr val="4D7478"/>
      </a:lt2>
      <a:accent1>
        <a:srgbClr val="EFC924"/>
      </a:accent1>
      <a:accent2>
        <a:srgbClr val="CB501B"/>
      </a:accent2>
      <a:accent3>
        <a:srgbClr val="613C59"/>
      </a:accent3>
      <a:accent4>
        <a:srgbClr val="FFFFFF"/>
      </a:accent4>
      <a:accent5>
        <a:srgbClr val="000000"/>
      </a:accent5>
      <a:accent6>
        <a:srgbClr val="8F286F"/>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3ED4AA8E-7B65-467A-9A40-094DFFFFB66D}"/>
    </a:ext>
  </a:extLst>
</a:theme>
</file>

<file path=ppt/theme/theme14.xml><?xml version="1.0" encoding="utf-8"?>
<a:theme xmlns:a="http://schemas.openxmlformats.org/drawingml/2006/main" name="Mint">
  <a:themeElements>
    <a:clrScheme name="Skelleftea_kommun_grön 1">
      <a:dk1>
        <a:srgbClr val="FFFFFF"/>
      </a:dk1>
      <a:lt1>
        <a:srgbClr val="FEFFFF"/>
      </a:lt1>
      <a:dk2>
        <a:srgbClr val="72AD9F"/>
      </a:dk2>
      <a:lt2>
        <a:srgbClr val="72AD9F"/>
      </a:lt2>
      <a:accent1>
        <a:srgbClr val="CB501B"/>
      </a:accent1>
      <a:accent2>
        <a:srgbClr val="EFC924"/>
      </a:accent2>
      <a:accent3>
        <a:srgbClr val="613C59"/>
      </a:accent3>
      <a:accent4>
        <a:srgbClr val="FFFFFF"/>
      </a:accent4>
      <a:accent5>
        <a:srgbClr val="4B4A49"/>
      </a:accent5>
      <a:accent6>
        <a:srgbClr val="0082C3"/>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EF1066B0-E794-4209-9DF6-FBD79852A3C3}"/>
    </a:ext>
  </a:extLst>
</a:theme>
</file>

<file path=ppt/theme/theme1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ubriksida">
  <a:themeElements>
    <a:clrScheme name="Skellefteå kommuns profilfärger">
      <a:dk1>
        <a:srgbClr val="000000"/>
      </a:dk1>
      <a:lt1>
        <a:srgbClr val="4B4B4B"/>
      </a:lt1>
      <a:dk2>
        <a:srgbClr val="ECECEC"/>
      </a:dk2>
      <a:lt2>
        <a:srgbClr val="006EB6"/>
      </a:lt2>
      <a:accent1>
        <a:srgbClr val="CB511C"/>
      </a:accent1>
      <a:accent2>
        <a:srgbClr val="FFC01D"/>
      </a:accent2>
      <a:accent3>
        <a:srgbClr val="8F2970"/>
      </a:accent3>
      <a:accent4>
        <a:srgbClr val="4D7579"/>
      </a:accent4>
      <a:accent5>
        <a:srgbClr val="72AE9F"/>
      </a:accent5>
      <a:accent6>
        <a:srgbClr val="81786B"/>
      </a:accent6>
      <a:hlink>
        <a:srgbClr val="13567D"/>
      </a:hlink>
      <a:folHlink>
        <a:srgbClr val="623D5A"/>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63423A5F-10CA-454A-91A6-0064ADED62C3}"/>
    </a:ext>
  </a:extLst>
</a:theme>
</file>

<file path=ppt/theme/theme3.xml><?xml version="1.0" encoding="utf-8"?>
<a:theme xmlns:a="http://schemas.openxmlformats.org/drawingml/2006/main" name="Svart">
  <a:themeElements>
    <a:clrScheme name="Skelleftea_kommun_svart 2">
      <a:dk1>
        <a:srgbClr val="FFFFFF"/>
      </a:dk1>
      <a:lt1>
        <a:srgbClr val="FFFFFF"/>
      </a:lt1>
      <a:dk2>
        <a:srgbClr val="000000"/>
      </a:dk2>
      <a:lt2>
        <a:srgbClr val="000000"/>
      </a:lt2>
      <a:accent1>
        <a:srgbClr val="CB501B"/>
      </a:accent1>
      <a:accent2>
        <a:srgbClr val="EFC924"/>
      </a:accent2>
      <a:accent3>
        <a:srgbClr val="8F286F"/>
      </a:accent3>
      <a:accent4>
        <a:srgbClr val="FFFFFF"/>
      </a:accent4>
      <a:accent5>
        <a:srgbClr val="0082C3"/>
      </a:accent5>
      <a:accent6>
        <a:srgbClr val="72AD9F"/>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9D7636D4-8D76-4902-84A1-32E9C8AF20CE}"/>
    </a:ext>
  </a:extLst>
</a:theme>
</file>

<file path=ppt/theme/theme4.xml><?xml version="1.0" encoding="utf-8"?>
<a:theme xmlns:a="http://schemas.openxmlformats.org/drawingml/2006/main" name="Grafit">
  <a:themeElements>
    <a:clrScheme name="Skelleftea_kommun_mörkbrun 1">
      <a:dk1>
        <a:srgbClr val="FFFFFF"/>
      </a:dk1>
      <a:lt1>
        <a:srgbClr val="FFFFFF"/>
      </a:lt1>
      <a:dk2>
        <a:srgbClr val="4B4A49"/>
      </a:dk2>
      <a:lt2>
        <a:srgbClr val="4B4A49"/>
      </a:lt2>
      <a:accent1>
        <a:srgbClr val="CB501B"/>
      </a:accent1>
      <a:accent2>
        <a:srgbClr val="EFC924"/>
      </a:accent2>
      <a:accent3>
        <a:srgbClr val="72AD9F"/>
      </a:accent3>
      <a:accent4>
        <a:srgbClr val="FFFFFF"/>
      </a:accent4>
      <a:accent5>
        <a:srgbClr val="8F286F"/>
      </a:accent5>
      <a:accent6>
        <a:srgbClr val="000000"/>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D0A9BE9B-2F92-494F-BE74-B8F166F94482}"/>
    </a:ext>
  </a:extLst>
</a:theme>
</file>

<file path=ppt/theme/theme5.xml><?xml version="1.0" encoding="utf-8"?>
<a:theme xmlns:a="http://schemas.openxmlformats.org/drawingml/2006/main" name="Ljusgrå">
  <a:themeElements>
    <a:clrScheme name="Skelleftea_kommun_grå">
      <a:dk1>
        <a:srgbClr val="000000"/>
      </a:dk1>
      <a:lt1>
        <a:srgbClr val="000000"/>
      </a:lt1>
      <a:dk2>
        <a:srgbClr val="EFEFEF"/>
      </a:dk2>
      <a:lt2>
        <a:srgbClr val="EFEFEF"/>
      </a:lt2>
      <a:accent1>
        <a:srgbClr val="EFC924"/>
      </a:accent1>
      <a:accent2>
        <a:srgbClr val="CB501B"/>
      </a:accent2>
      <a:accent3>
        <a:srgbClr val="613C59"/>
      </a:accent3>
      <a:accent4>
        <a:srgbClr val="72AD9F"/>
      </a:accent4>
      <a:accent5>
        <a:srgbClr val="13557C"/>
      </a:accent5>
      <a:accent6>
        <a:srgbClr val="8F286F"/>
      </a:accent6>
      <a:hlink>
        <a:srgbClr val="000000"/>
      </a:hlink>
      <a:folHlink>
        <a:srgbClr val="000000"/>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12D0D03A-5881-4E10-9E85-75519D758FE9}"/>
    </a:ext>
  </a:extLst>
</a:theme>
</file>

<file path=ppt/theme/theme6.xml><?xml version="1.0" encoding="utf-8"?>
<a:theme xmlns:a="http://schemas.openxmlformats.org/drawingml/2006/main" name="Varmbrun">
  <a:themeElements>
    <a:clrScheme name="Skelleftea_kommun_brun">
      <a:dk1>
        <a:srgbClr val="FFFFFF"/>
      </a:dk1>
      <a:lt1>
        <a:srgbClr val="FEFFFF"/>
      </a:lt1>
      <a:dk2>
        <a:srgbClr val="81776A"/>
      </a:dk2>
      <a:lt2>
        <a:srgbClr val="81776A"/>
      </a:lt2>
      <a:accent1>
        <a:srgbClr val="613C59"/>
      </a:accent1>
      <a:accent2>
        <a:srgbClr val="CB501B"/>
      </a:accent2>
      <a:accent3>
        <a:srgbClr val="EFC924"/>
      </a:accent3>
      <a:accent4>
        <a:srgbClr val="FFFFFF"/>
      </a:accent4>
      <a:accent5>
        <a:srgbClr val="72AD9F"/>
      </a:accent5>
      <a:accent6>
        <a:srgbClr val="000000"/>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505AE006-0EE0-4247-9E68-50DBE1ACFEE6}"/>
    </a:ext>
  </a:extLst>
</a:theme>
</file>

<file path=ppt/theme/theme7.xml><?xml version="1.0" encoding="utf-8"?>
<a:theme xmlns:a="http://schemas.openxmlformats.org/drawingml/2006/main" name="Mörkblå">
  <a:themeElements>
    <a:clrScheme name="Skelleftea_kommun_mörkblå 1">
      <a:dk1>
        <a:srgbClr val="FFFFFF"/>
      </a:dk1>
      <a:lt1>
        <a:srgbClr val="FEFFFF"/>
      </a:lt1>
      <a:dk2>
        <a:srgbClr val="13557C"/>
      </a:dk2>
      <a:lt2>
        <a:srgbClr val="13557C"/>
      </a:lt2>
      <a:accent1>
        <a:srgbClr val="CB501B"/>
      </a:accent1>
      <a:accent2>
        <a:srgbClr val="EFC924"/>
      </a:accent2>
      <a:accent3>
        <a:srgbClr val="72AD9F"/>
      </a:accent3>
      <a:accent4>
        <a:srgbClr val="FFFFFF"/>
      </a:accent4>
      <a:accent5>
        <a:srgbClr val="8F286F"/>
      </a:accent5>
      <a:accent6>
        <a:srgbClr val="000000"/>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975654BC-B83E-42C8-AB5F-18DE54CC3B50}"/>
    </a:ext>
  </a:extLst>
</a:theme>
</file>

<file path=ppt/theme/theme8.xml><?xml version="1.0" encoding="utf-8"?>
<a:theme xmlns:a="http://schemas.openxmlformats.org/drawingml/2006/main" name="Blå">
  <a:themeElements>
    <a:clrScheme name="Skelleftea_kommun_blå 1">
      <a:dk1>
        <a:srgbClr val="FFFFFF"/>
      </a:dk1>
      <a:lt1>
        <a:srgbClr val="FFFFFF"/>
      </a:lt1>
      <a:dk2>
        <a:srgbClr val="0082C3"/>
      </a:dk2>
      <a:lt2>
        <a:srgbClr val="0082C3"/>
      </a:lt2>
      <a:accent1>
        <a:srgbClr val="CB501B"/>
      </a:accent1>
      <a:accent2>
        <a:srgbClr val="EFC924"/>
      </a:accent2>
      <a:accent3>
        <a:srgbClr val="72AD9F"/>
      </a:accent3>
      <a:accent4>
        <a:srgbClr val="FFFFFF"/>
      </a:accent4>
      <a:accent5>
        <a:srgbClr val="000000"/>
      </a:accent5>
      <a:accent6>
        <a:srgbClr val="8F286F"/>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879D2C48-CF5E-48C1-ABEC-0998F1F2E891}"/>
    </a:ext>
  </a:extLst>
</a:theme>
</file>

<file path=ppt/theme/theme9.xml><?xml version="1.0" encoding="utf-8"?>
<a:theme xmlns:a="http://schemas.openxmlformats.org/drawingml/2006/main" name="Orange">
  <a:themeElements>
    <a:clrScheme name="Skelleftea_kommun_orange 1">
      <a:dk1>
        <a:srgbClr val="FFFFFF"/>
      </a:dk1>
      <a:lt1>
        <a:srgbClr val="FEFFFF"/>
      </a:lt1>
      <a:dk2>
        <a:srgbClr val="CB501B"/>
      </a:dk2>
      <a:lt2>
        <a:srgbClr val="CB501B"/>
      </a:lt2>
      <a:accent1>
        <a:srgbClr val="4B4A49"/>
      </a:accent1>
      <a:accent2>
        <a:srgbClr val="EFC924"/>
      </a:accent2>
      <a:accent3>
        <a:srgbClr val="FFFFFF"/>
      </a:accent3>
      <a:accent4>
        <a:srgbClr val="13557C"/>
      </a:accent4>
      <a:accent5>
        <a:srgbClr val="72AD9F"/>
      </a:accent5>
      <a:accent6>
        <a:srgbClr val="613C59"/>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owerpointmall_16_9.potx" id="{37E6537C-5A9D-46B5-B909-FC8126136E27}" vid="{866EA378-3978-4121-AAD6-C4EF00C70BE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SKeywordNotes xmlns="811ae0ed-e42c-4991-8b44-6db0d276b37e">
      <Terms xmlns="http://schemas.microsoft.com/office/infopath/2007/PartnerControls">
        <TermInfo xmlns="http://schemas.microsoft.com/office/infopath/2007/PartnerControls">
          <TermName>power point</TermName>
          <TermId>18fb125d-c9fe-4e73-8c81-2f63eb289051</TermId>
        </TermInfo>
        <TermInfo xmlns="http://schemas.microsoft.com/office/infopath/2007/PartnerControls">
          <TermName>Powerpoint</TermName>
          <TermId>8555a278-3401-492c-b56f-7d6e59d2d0f4</TermId>
        </TermInfo>
        <TermInfo xmlns="http://schemas.microsoft.com/office/infopath/2007/PartnerControls">
          <TermName>16.9</TermName>
          <TermId>aa9ad9e4-a4db-4f5d-ac4d-1acd8079d0ae</TermId>
        </TermInfo>
        <TermInfo xmlns="http://schemas.microsoft.com/office/infopath/2007/PartnerControls">
          <TermName>16:9</TermName>
          <TermId>dbcfa7ad-881e-484b-8ec7-765e1e21f56d</TermId>
        </TermInfo>
      </Terms>
    </CSKeywordNotes>
    <CSServiceNotes xmlns="811ae0ed-e42c-4991-8b44-6db0d276b37e">
      <Terms xmlns="http://schemas.microsoft.com/office/infopath/2007/PartnerControls">
        <TermInfo xmlns="http://schemas.microsoft.com/office/infopath/2007/PartnerControls">
          <TermName>Alla förvaltningar</TermName>
          <TermId>14542955-06b1-4d68-be2a-444a485fab94</TermId>
        </TermInfo>
      </Terms>
    </CSServiceNotes>
    <CSProcessNotes xmlns="811ae0ed-e42c-4991-8b44-6db0d276b37e">
      <Terms xmlns="http://schemas.microsoft.com/office/infopath/2007/PartnerControls"/>
    </CSProcessNotes>
    <CSPublisher xmlns="811ae0ed-e42c-4991-8b44-6db0d276b37e">
      <UserInfo>
        <DisplayName>Maria Salomonsson</DisplayName>
        <AccountId>52</AccountId>
        <AccountType/>
      </UserInfo>
    </CSPublisher>
    <CSOwner xmlns="811ae0ed-e42c-4991-8b44-6db0d276b37e">
      <UserInfo>
        <DisplayName/>
        <AccountId xsi:nil="true"/>
        <AccountType/>
      </UserInfo>
    </CSOwner>
    <CSDepartmentNotes xmlns="811ae0ed-e42c-4991-8b44-6db0d276b37e">
      <Terms xmlns="http://schemas.microsoft.com/office/infopath/2007/PartnerControls">
        <TermInfo xmlns="http://schemas.microsoft.com/office/infopath/2007/PartnerControls">
          <TermName xmlns="http://schemas.microsoft.com/office/infopath/2007/PartnerControls">Alla avdelningar</TermName>
          <TermId xmlns="http://schemas.microsoft.com/office/infopath/2007/PartnerControls">aaef064c-6a30-4fcf-90cc-febf2910344e</TermId>
        </TermInfo>
      </Terms>
    </CSDepartmentNotes>
    <TaxCatchAll xmlns="44512e8f-a77a-4d24-80bf-11feb71d56eb">
      <Value>5399</Value>
      <Value>5398</Value>
      <Value>5414</Value>
      <Value>5413</Value>
      <Value>76</Value>
      <Value>74</Value>
      <Value>4995</Value>
      <Value>3751</Value>
      <Value>534</Value>
    </TaxCatchAll>
    <CSDocumentType xmlns="811ae0ed-e42c-4991-8b44-6db0d276b37e">Malldokument (Checklista, formulär, blanketter, mallar)</CSDocumentType>
    <StartDate xmlns="http://schemas.microsoft.com/sharepoint/v3">2016-03-09T23:00:00+00:00</StartDate>
    <CSCommitteeNotes xmlns="811ae0ed-e42c-4991-8b44-6db0d276b37e">
      <Terms xmlns="http://schemas.microsoft.com/office/infopath/2007/PartnerControls"/>
    </CSCommitteeNotes>
    <CSUnitNotes xmlns="811ae0ed-e42c-4991-8b44-6db0d276b37e">
      <Terms xmlns="http://schemas.microsoft.com/office/infopath/2007/PartnerControls"/>
    </CSUnitNotes>
    <EndDate xmlns="http://schemas.microsoft.com/sharepoint/v3/fields">2026-12-31T23:55:00+01:00</EndDate>
    <_dlc_DocId xmlns="44512e8f-a77a-4d24-80bf-11feb71d56eb">KHY4RAKJPCXN-576-6191</_dlc_DocId>
    <_dlc_DocIdUrl xmlns="44512e8f-a77a-4d24-80bf-11feb71d56eb">
      <Url>http://insidan/information/reglerochstyrning/_layouts/DocIdRedir.aspx?ID=KHY4RAKJPCXN-576-6191</Url>
      <Description>KHY4RAKJPCXN-576-6191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Skellefteå dokument" ma:contentTypeID="0x01010024A98CFCA2624D95A4BA7BEFACCC38DE0058D784E2ED12B94D8D038D75D5C18BFC" ma:contentTypeVersion="37" ma:contentTypeDescription="Innehållstyp för Skellefteå dokumentbibliotek." ma:contentTypeScope="" ma:versionID="e666faae7a75dcc49630bf903c07326c">
  <xsd:schema xmlns:xsd="http://www.w3.org/2001/XMLSchema" xmlns:xs="http://www.w3.org/2001/XMLSchema" xmlns:p="http://schemas.microsoft.com/office/2006/metadata/properties" xmlns:ns1="http://schemas.microsoft.com/sharepoint/v3" xmlns:ns2="44512e8f-a77a-4d24-80bf-11feb71d56eb" xmlns:ns3="811ae0ed-e42c-4991-8b44-6db0d276b37e" xmlns:ns4="http://schemas.microsoft.com/sharepoint/v3/fields" targetNamespace="http://schemas.microsoft.com/office/2006/metadata/properties" ma:root="true" ma:fieldsID="9a2f0073472fcc79a20f98a8a0005ade" ns1:_="" ns2:_="" ns3:_="" ns4:_="">
    <xsd:import namespace="http://schemas.microsoft.com/sharepoint/v3"/>
    <xsd:import namespace="44512e8f-a77a-4d24-80bf-11feb71d56eb"/>
    <xsd:import namespace="811ae0ed-e42c-4991-8b44-6db0d276b37e"/>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3:CSKeywordNotes" minOccurs="0"/>
                <xsd:element ref="ns3:CSServiceNotes"/>
                <xsd:element ref="ns3:CSDepartmentNotes"/>
                <xsd:element ref="ns3:CSUnitNotes" minOccurs="0"/>
                <xsd:element ref="ns3:CSProcessNotes" minOccurs="0"/>
                <xsd:element ref="ns3:CSDocumentType" minOccurs="0"/>
                <xsd:element ref="ns3:CSOwner" minOccurs="0"/>
                <xsd:element ref="ns3:CSCommitteeNotes" minOccurs="0"/>
                <xsd:element ref="ns1:StartDate"/>
                <xsd:element ref="ns4:EndDate"/>
                <xsd:element ref="ns3:CSPublish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tartDate" ma:index="27" ma:displayName="Gäller från och med" ma:default="[today]" ma:format="DateOnly" ma:internalName="Start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4512e8f-a77a-4d24-80bf-11feb71d56eb"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description="" ma:list="{a768954f-0956-4bd1-8546-c5755e67703d}" ma:internalName="TaxCatchAll" ma:showField="CatchAllData" ma:web="44512e8f-a77a-4d24-80bf-11feb71d56e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list="{a768954f-0956-4bd1-8546-c5755e67703d}" ma:internalName="TaxCatchAllLabel" ma:readOnly="true" ma:showField="CatchAllDataLabel" ma:web="44512e8f-a77a-4d24-80bf-11feb71d56e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1ae0ed-e42c-4991-8b44-6db0d276b37e" elementFormDefault="qualified">
    <xsd:import namespace="http://schemas.microsoft.com/office/2006/documentManagement/types"/>
    <xsd:import namespace="http://schemas.microsoft.com/office/infopath/2007/PartnerControls"/>
    <xsd:element name="CSKeywordNotes" ma:index="14" nillable="true" ma:taxonomy="true" ma:internalName="CSKeywordNotes" ma:taxonomyFieldName="CSKeyword" ma:displayName="Nyckelord" ma:fieldId="{177bf572-0751-4815-b511-bb77c92f6015}" ma:taxonomyMulti="true" ma:sspId="586333c8-12a5-4cce-97b5-33ac363878a9" ma:termSetId="530d921c-e083-493f-9cb0-d60f2b3e6f5a" ma:anchorId="00000000-0000-0000-0000-000000000000" ma:open="true" ma:isKeyword="false">
      <xsd:complexType>
        <xsd:sequence>
          <xsd:element ref="pc:Terms" minOccurs="0" maxOccurs="1"/>
        </xsd:sequence>
      </xsd:complexType>
    </xsd:element>
    <xsd:element name="CSServiceNotes" ma:index="16" ma:taxonomy="true" ma:internalName="CSServiceNotes" ma:taxonomyFieldName="CSService" ma:displayName="Förvaltning" ma:readOnly="false" ma:fieldId="{37d4f8af-41da-461b-a29e-5f27a1eaa9d8}" ma:taxonomyMulti="true" ma:sspId="586333c8-12a5-4cce-97b5-33ac363878a9" ma:termSetId="575fd749-7506-4aad-a7d2-3de204f90ed8" ma:anchorId="00000000-0000-0000-0000-000000000000" ma:open="false" ma:isKeyword="false">
      <xsd:complexType>
        <xsd:sequence>
          <xsd:element ref="pc:Terms" minOccurs="0" maxOccurs="1"/>
        </xsd:sequence>
      </xsd:complexType>
    </xsd:element>
    <xsd:element name="CSDepartmentNotes" ma:index="18" ma:taxonomy="true" ma:internalName="CSDepartmentNotes" ma:taxonomyFieldName="CSDepartment" ma:displayName="Avdelning" ma:readOnly="false" ma:default="" ma:fieldId="{0402f494-219b-4ecb-9092-3850b35dced4}" ma:taxonomyMulti="true" ma:sspId="586333c8-12a5-4cce-97b5-33ac363878a9" ma:termSetId="929c040d-9b57-4904-bdc6-fa1ac9d29343" ma:anchorId="00000000-0000-0000-0000-000000000000" ma:open="false" ma:isKeyword="false">
      <xsd:complexType>
        <xsd:sequence>
          <xsd:element ref="pc:Terms" minOccurs="0" maxOccurs="1"/>
        </xsd:sequence>
      </xsd:complexType>
    </xsd:element>
    <xsd:element name="CSUnitNotes" ma:index="20" nillable="true" ma:taxonomy="true" ma:internalName="CSUnitNotes" ma:taxonomyFieldName="CSUnit" ma:displayName="Enhet" ma:readOnly="false" ma:fieldId="{899e1380-6011-47c8-b6b7-1afa6dd16611}" ma:taxonomyMulti="true" ma:sspId="586333c8-12a5-4cce-97b5-33ac363878a9" ma:termSetId="b323172e-bf9c-4deb-9147-4e2ba8a1fa13" ma:anchorId="00000000-0000-0000-0000-000000000000" ma:open="false" ma:isKeyword="false">
      <xsd:complexType>
        <xsd:sequence>
          <xsd:element ref="pc:Terms" minOccurs="0" maxOccurs="1"/>
        </xsd:sequence>
      </xsd:complexType>
    </xsd:element>
    <xsd:element name="CSProcessNotes" ma:index="22" nillable="true" ma:taxonomy="true" ma:internalName="CSProcessNotes" ma:taxonomyFieldName="CSProcess" ma:displayName="Process" ma:fieldId="{562103ef-a6ff-41cd-939b-a991df748d7d}" ma:taxonomyMulti="true" ma:sspId="586333c8-12a5-4cce-97b5-33ac363878a9" ma:termSetId="1e380c47-b1cf-4985-a9de-d4cf2ed1b6e0" ma:anchorId="00000000-0000-0000-0000-000000000000" ma:open="false" ma:isKeyword="false">
      <xsd:complexType>
        <xsd:sequence>
          <xsd:element ref="pc:Terms" minOccurs="0" maxOccurs="1"/>
        </xsd:sequence>
      </xsd:complexType>
    </xsd:element>
    <xsd:element name="CSDocumentType" ma:index="23" nillable="true" ma:displayName="Typ av styrande dokument" ma:default="Malldokument (Checklista, formulär, blanketter, mallar)" ma:format="Dropdown" ma:internalName="CSDocumentType" ma:readOnly="false">
      <xsd:simpleType>
        <xsd:restriction base="dms:Choice">
          <xsd:enumeration value="Malldokument (Checklista, formulär, blanketter, mallar)"/>
          <xsd:enumeration value="Övergripande styrande dokument (Styrkort, policy, strategi, riktlinje, vision, handledning, vägledning, program)"/>
          <xsd:enumeration value="Detaljerat styrande dokument (Instruktion, rutin, avtal, regel, reglemente, delegation, processbeskrivning)"/>
        </xsd:restriction>
      </xsd:simpleType>
    </xsd:element>
    <xsd:element name="CSOwner" ma:index="24" nillable="true" ma:displayName="Informationsägare" ma:list="UserInfo" ma:SharePointGroup="0" ma:internalName="CS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SCommitteeNotes" ma:index="25" nillable="true" ma:taxonomy="true" ma:internalName="CSCommitteeNotes" ma:taxonomyFieldName="CSCommittee" ma:displayName="Nämnd" ma:fieldId="{ad95e21e-e4f3-4c68-85dd-aa1d0e386fd9}" ma:taxonomyMulti="true" ma:sspId="586333c8-12a5-4cce-97b5-33ac363878a9" ma:termSetId="2441dc23-2ae9-447a-93f4-e21d90a521bf" ma:anchorId="00000000-0000-0000-0000-000000000000" ma:open="false" ma:isKeyword="false">
      <xsd:complexType>
        <xsd:sequence>
          <xsd:element ref="pc:Terms" minOccurs="0" maxOccurs="1"/>
        </xsd:sequence>
      </xsd:complexType>
    </xsd:element>
    <xsd:element name="CSPublisher" ma:index="29" nillable="true" ma:displayName="Publicist" ma:list="UserInfo" ma:SearchPeopleOnly="false" ma:SharePointGroup="0" ma:internalName="CSPublish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ndDate" ma:index="28" ma:displayName="Gäller till och med" ma:default="[today]" ma:format="DateTime" ma:internalName="End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9E1089-9D0D-43EB-9770-CFAABCFEEA5B}">
  <ds:schemaRefs>
    <ds:schemaRef ds:uri="http://schemas.microsoft.com/office/2006/metadata/properties"/>
    <ds:schemaRef ds:uri="http://schemas.microsoft.com/office/infopath/2007/PartnerControls"/>
    <ds:schemaRef ds:uri="811ae0ed-e42c-4991-8b44-6db0d276b37e"/>
    <ds:schemaRef ds:uri="44512e8f-a77a-4d24-80bf-11feb71d56eb"/>
    <ds:schemaRef ds:uri="http://schemas.microsoft.com/sharepoint/v3"/>
    <ds:schemaRef ds:uri="http://schemas.microsoft.com/sharepoint/v3/fields"/>
  </ds:schemaRefs>
</ds:datastoreItem>
</file>

<file path=customXml/itemProps2.xml><?xml version="1.0" encoding="utf-8"?>
<ds:datastoreItem xmlns:ds="http://schemas.openxmlformats.org/officeDocument/2006/customXml" ds:itemID="{9378FC6E-1C13-4817-833E-97F53EC6D3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512e8f-a77a-4d24-80bf-11feb71d56eb"/>
    <ds:schemaRef ds:uri="811ae0ed-e42c-4991-8b44-6db0d276b37e"/>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950286-8B50-4960-B4D5-25922C053690}">
  <ds:schemaRefs>
    <ds:schemaRef ds:uri="http://schemas.microsoft.com/sharepoint/events"/>
  </ds:schemaRefs>
</ds:datastoreItem>
</file>

<file path=customXml/itemProps4.xml><?xml version="1.0" encoding="utf-8"?>
<ds:datastoreItem xmlns:ds="http://schemas.openxmlformats.org/officeDocument/2006/customXml" ds:itemID="{4FEBD8A6-6E0E-4554-A595-0D7138F63C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Powerpointmall 16.9</Template>
  <TotalTime>210</TotalTime>
  <Words>956</Words>
  <Application>Microsoft Macintosh PowerPoint</Application>
  <PresentationFormat>Anpassad</PresentationFormat>
  <Paragraphs>179</Paragraphs>
  <Slides>14</Slides>
  <Notes>9</Notes>
  <HiddenSlides>0</HiddenSlides>
  <MMClips>0</MMClips>
  <ScaleCrop>false</ScaleCrop>
  <HeadingPairs>
    <vt:vector size="4" baseType="variant">
      <vt:variant>
        <vt:lpstr>Tema</vt:lpstr>
      </vt:variant>
      <vt:variant>
        <vt:i4>14</vt:i4>
      </vt:variant>
      <vt:variant>
        <vt:lpstr>Bildrubriker</vt:lpstr>
      </vt:variant>
      <vt:variant>
        <vt:i4>14</vt:i4>
      </vt:variant>
    </vt:vector>
  </HeadingPairs>
  <TitlesOfParts>
    <vt:vector size="28" baseType="lpstr">
      <vt:lpstr>Vit</vt:lpstr>
      <vt:lpstr>Rubriksida</vt:lpstr>
      <vt:lpstr>Svart</vt:lpstr>
      <vt:lpstr>Grafit</vt:lpstr>
      <vt:lpstr>Ljusgrå</vt:lpstr>
      <vt:lpstr>Varmbrun</vt:lpstr>
      <vt:lpstr>Mörkblå</vt:lpstr>
      <vt:lpstr>Blå</vt:lpstr>
      <vt:lpstr>Orange</vt:lpstr>
      <vt:lpstr>Gul</vt:lpstr>
      <vt:lpstr>Plommon</vt:lpstr>
      <vt:lpstr>Ljuslila</vt:lpstr>
      <vt:lpstr>Petrol</vt:lpstr>
      <vt:lpstr>Mint</vt:lpstr>
      <vt:lpstr>PowerPoint-presentation</vt:lpstr>
      <vt:lpstr>PowerPoint-presentation</vt:lpstr>
      <vt:lpstr>Vilken tillämpning av AI är mest populär idag?</vt:lpstr>
      <vt:lpstr>PowerPoint-presentation</vt:lpstr>
      <vt:lpstr>Före du skaffar en AI</vt:lpstr>
      <vt:lpstr>”… det kan vara svårt att extrahera ut data ur systemen.”</vt:lpstr>
      <vt:lpstr>”Det kostar extra.”</vt:lpstr>
      <vt:lpstr>PowerPoint-presentation</vt:lpstr>
      <vt:lpstr>1. Din verksamhetskunskap är värdefullast av allt</vt:lpstr>
      <vt:lpstr>2. Se över dina digitala informationstillgångar</vt:lpstr>
      <vt:lpstr>Kan vi lita på modellen?</vt:lpstr>
      <vt:lpstr>PowerPoint-presentation</vt:lpstr>
      <vt:lpstr>3. Process- och kvalitetsutveckling</vt:lpstr>
      <vt:lpstr>Vem äger vad?</vt:lpstr>
    </vt:vector>
  </TitlesOfParts>
  <Company>Skellefteå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Michael Carlberg Lax</dc:creator>
  <dc:description>Powerpointmall i kommunens grafiska profil. Format 16.9.</dc:description>
  <cp:lastModifiedBy>Olof Palm</cp:lastModifiedBy>
  <cp:revision>8</cp:revision>
  <dcterms:created xsi:type="dcterms:W3CDTF">2018-05-20T19:21:10Z</dcterms:created>
  <dcterms:modified xsi:type="dcterms:W3CDTF">2019-02-21T10:31:54Z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0x01010024A98CFCA2624D95A4BA7BEFACCC38DE0058D784E2ED12B94D8D038D75D5C18BFC</vt:lpwstr>
  </property>
  <property fmtid="{D5CDD505-2E9C-101B-9397-08002B2CF9AE}" pid="3" name="_dlc_DocIdItemGuid">
    <vt:lpwstr>2dbba960-665b-4aa3-a619-42876208dae3</vt:lpwstr>
  </property>
  <property fmtid="{D5CDD505-2E9C-101B-9397-08002B2CF9AE}" pid="4" name="CSUnit">
    <vt:lpwstr/>
  </property>
  <property fmtid="{D5CDD505-2E9C-101B-9397-08002B2CF9AE}" pid="5" name="CSDepartment">
    <vt:lpwstr>534;#Kommunikation|8238e43c-edc5-45f3-91a1-e3bf4dd39e77</vt:lpwstr>
  </property>
  <property fmtid="{D5CDD505-2E9C-101B-9397-08002B2CF9AE}" pid="6" name="CSCommittee">
    <vt:lpwstr/>
  </property>
  <property fmtid="{D5CDD505-2E9C-101B-9397-08002B2CF9AE}" pid="7" name="CSService">
    <vt:lpwstr>76;#Support ＆ lokaler|6a1b364b-33e4-4c43-a1c3-ecfade71ec84</vt:lpwstr>
  </property>
  <property fmtid="{D5CDD505-2E9C-101B-9397-08002B2CF9AE}" pid="8" name="CSKeyword">
    <vt:lpwstr>74;#mall|2336cf18-e73b-45e0-bae1-9e65c4e4080d;#4995;#power point|18fb125d-c9fe-4e73-8c81-2f63eb289051;#3751;#Powerpoint|8555a278-3401-492c-b56f-7d6e59d2d0f4;#5398;#grafiska profilen|806a8a7a-43d6-4ad6-a9ec-0a266827820f;#5399;#ny grafisk profil|00cacebd-83</vt:lpwstr>
  </property>
  <property fmtid="{D5CDD505-2E9C-101B-9397-08002B2CF9AE}" pid="9" name="CSProcess">
    <vt:lpwstr/>
  </property>
</Properties>
</file>